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29"/>
  </p:notesMasterIdLst>
  <p:sldIdLst>
    <p:sldId id="261" r:id="rId2"/>
    <p:sldId id="262" r:id="rId3"/>
    <p:sldId id="257" r:id="rId4"/>
    <p:sldId id="258" r:id="rId5"/>
    <p:sldId id="259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83" r:id="rId16"/>
    <p:sldId id="272" r:id="rId17"/>
    <p:sldId id="273" r:id="rId18"/>
    <p:sldId id="274" r:id="rId19"/>
    <p:sldId id="28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3" d="100"/>
          <a:sy n="83" d="100"/>
        </p:scale>
        <p:origin x="-1416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r-Latn-R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546C56-712B-43D1-87EE-EC38F66CB782}" type="datetimeFigureOut">
              <a:rPr lang="sr-Latn-RS" smtClean="0"/>
              <a:t>9.5.2017.</a:t>
            </a:fld>
            <a:endParaRPr lang="sr-Latn-R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r-Latn-R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E9035E-037A-400E-840E-026D13B0340C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9156910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r-Latn-RS" baseline="0" dirty="0" smtClean="0"/>
              <a:t>Trener: Hristo Gergov</a:t>
            </a:r>
          </a:p>
          <a:p>
            <a:r>
              <a:rPr lang="sr-Latn-RS" baseline="0" dirty="0" smtClean="0"/>
              <a:t>Prezentacija: Slobodan Popović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E9035E-037A-400E-840E-026D13B0340C}" type="slidenum">
              <a:rPr lang="sr-Latn-RS" smtClean="0"/>
              <a:t>1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7253938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E9035E-037A-400E-840E-026D13B0340C}" type="slidenum">
              <a:rPr lang="sr-Latn-RS" smtClean="0"/>
              <a:t>10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2519038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56AEE-CF64-496C-9F86-A3DEB2411D84}" type="datetimeFigureOut">
              <a:rPr lang="sr-Latn-RS" smtClean="0"/>
              <a:t>9.5.2017.</a:t>
            </a:fld>
            <a:endParaRPr lang="sr-Latn-R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6D01EAF5-B643-4AC1-8002-088FBAE8653E}" type="slidenum">
              <a:rPr lang="sr-Latn-RS" smtClean="0"/>
              <a:t>‹#›</a:t>
            </a:fld>
            <a:endParaRPr lang="sr-Latn-R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56AEE-CF64-496C-9F86-A3DEB2411D84}" type="datetimeFigureOut">
              <a:rPr lang="sr-Latn-RS" smtClean="0"/>
              <a:t>9.5.2017.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1EAF5-B643-4AC1-8002-088FBAE8653E}" type="slidenum">
              <a:rPr lang="sr-Latn-RS" smtClean="0"/>
              <a:t>‹#›</a:t>
            </a:fld>
            <a:endParaRPr lang="sr-Latn-R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56AEE-CF64-496C-9F86-A3DEB2411D84}" type="datetimeFigureOut">
              <a:rPr lang="sr-Latn-RS" smtClean="0"/>
              <a:t>9.5.2017.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1EAF5-B643-4AC1-8002-088FBAE8653E}" type="slidenum">
              <a:rPr lang="sr-Latn-RS" smtClean="0"/>
              <a:t>‹#›</a:t>
            </a:fld>
            <a:endParaRPr lang="sr-Latn-R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56AEE-CF64-496C-9F86-A3DEB2411D84}" type="datetimeFigureOut">
              <a:rPr lang="sr-Latn-RS" smtClean="0"/>
              <a:t>9.5.2017.</a:t>
            </a:fld>
            <a:endParaRPr lang="sr-Latn-R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sr-Latn-R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6D01EAF5-B643-4AC1-8002-088FBAE8653E}" type="slidenum">
              <a:rPr lang="sr-Latn-RS" smtClean="0"/>
              <a:t>‹#›</a:t>
            </a:fld>
            <a:endParaRPr lang="sr-Latn-R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56AEE-CF64-496C-9F86-A3DEB2411D84}" type="datetimeFigureOut">
              <a:rPr lang="sr-Latn-RS" smtClean="0"/>
              <a:t>9.5.2017.</a:t>
            </a:fld>
            <a:endParaRPr lang="sr-Latn-R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1EAF5-B643-4AC1-8002-088FBAE8653E}" type="slidenum">
              <a:rPr lang="sr-Latn-RS" smtClean="0"/>
              <a:t>‹#›</a:t>
            </a:fld>
            <a:endParaRPr lang="sr-Latn-R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56AEE-CF64-496C-9F86-A3DEB2411D84}" type="datetimeFigureOut">
              <a:rPr lang="sr-Latn-RS" smtClean="0"/>
              <a:t>9.5.2017.</a:t>
            </a:fld>
            <a:endParaRPr lang="sr-Latn-R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1EAF5-B643-4AC1-8002-088FBAE8653E}" type="slidenum">
              <a:rPr lang="sr-Latn-RS" smtClean="0"/>
              <a:t>‹#›</a:t>
            </a:fld>
            <a:endParaRPr lang="sr-Latn-R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56AEE-CF64-496C-9F86-A3DEB2411D84}" type="datetimeFigureOut">
              <a:rPr lang="sr-Latn-RS" smtClean="0"/>
              <a:t>9.5.2017.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6D01EAF5-B643-4AC1-8002-088FBAE8653E}" type="slidenum">
              <a:rPr lang="sr-Latn-RS" smtClean="0"/>
              <a:t>‹#›</a:t>
            </a:fld>
            <a:endParaRPr lang="sr-Latn-R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56AEE-CF64-496C-9F86-A3DEB2411D84}" type="datetimeFigureOut">
              <a:rPr lang="sr-Latn-RS" smtClean="0"/>
              <a:t>9.5.2017.</a:t>
            </a:fld>
            <a:endParaRPr lang="sr-Latn-R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1EAF5-B643-4AC1-8002-088FBAE8653E}" type="slidenum">
              <a:rPr lang="sr-Latn-RS" smtClean="0"/>
              <a:t>‹#›</a:t>
            </a:fld>
            <a:endParaRPr lang="sr-Latn-R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56AEE-CF64-496C-9F86-A3DEB2411D84}" type="datetimeFigureOut">
              <a:rPr lang="sr-Latn-RS" smtClean="0"/>
              <a:t>9.5.2017.</a:t>
            </a:fld>
            <a:endParaRPr lang="sr-Latn-R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1EAF5-B643-4AC1-8002-088FBAE8653E}" type="slidenum">
              <a:rPr lang="sr-Latn-RS" smtClean="0"/>
              <a:t>‹#›</a:t>
            </a:fld>
            <a:endParaRPr lang="sr-Latn-R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56AEE-CF64-496C-9F86-A3DEB2411D84}" type="datetimeFigureOut">
              <a:rPr lang="sr-Latn-RS" smtClean="0"/>
              <a:t>9.5.2017.</a:t>
            </a:fld>
            <a:endParaRPr lang="sr-Latn-R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1EAF5-B643-4AC1-8002-088FBAE8653E}" type="slidenum">
              <a:rPr lang="sr-Latn-RS" smtClean="0"/>
              <a:t>‹#›</a:t>
            </a:fld>
            <a:endParaRPr lang="sr-Latn-R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56AEE-CF64-496C-9F86-A3DEB2411D84}" type="datetimeFigureOut">
              <a:rPr lang="sr-Latn-RS" smtClean="0"/>
              <a:t>9.5.2017.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1EAF5-B643-4AC1-8002-088FBAE8653E}" type="slidenum">
              <a:rPr lang="sr-Latn-RS" smtClean="0"/>
              <a:t>‹#›</a:t>
            </a:fld>
            <a:endParaRPr lang="sr-Latn-R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3256AEE-CF64-496C-9F86-A3DEB2411D84}" type="datetimeFigureOut">
              <a:rPr lang="sr-Latn-RS" smtClean="0"/>
              <a:t>9.5.2017.</a:t>
            </a:fld>
            <a:endParaRPr lang="sr-Latn-R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sr-Latn-R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6D01EAF5-B643-4AC1-8002-088FBAE8653E}" type="slidenum">
              <a:rPr lang="sr-Latn-RS" smtClean="0"/>
              <a:t>‹#›</a:t>
            </a:fld>
            <a:endParaRPr lang="sr-Latn-R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576" y="980728"/>
            <a:ext cx="7772400" cy="1470025"/>
          </a:xfrm>
        </p:spPr>
        <p:txBody>
          <a:bodyPr/>
          <a:lstStyle/>
          <a:p>
            <a:r>
              <a:rPr lang="sr-Latn-RS" dirty="0" smtClean="0"/>
              <a:t>MODEL </a:t>
            </a:r>
            <a:endParaRPr lang="sr-Latn-R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r-Latn-RS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956" y="654834"/>
            <a:ext cx="8388000" cy="558850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/>
        </p:spPr>
      </p:pic>
      <p:sp>
        <p:nvSpPr>
          <p:cNvPr id="6" name="Rectangle 5"/>
          <p:cNvSpPr/>
          <p:nvPr/>
        </p:nvSpPr>
        <p:spPr>
          <a:xfrm>
            <a:off x="1551174" y="902187"/>
            <a:ext cx="597666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r-Latn-RS" sz="3600" dirty="0" smtClean="0">
                <a:solidFill>
                  <a:schemeClr val="bg1"/>
                </a:solidFill>
              </a:rPr>
              <a:t>MODEL </a:t>
            </a:r>
            <a:r>
              <a:rPr lang="sr-Latn-RS" sz="3600" baseline="0" dirty="0" smtClean="0">
                <a:solidFill>
                  <a:schemeClr val="bg1"/>
                </a:solidFill>
              </a:rPr>
              <a:t> </a:t>
            </a:r>
            <a:r>
              <a:rPr lang="sr-Latn-RS" sz="3600" dirty="0" smtClean="0">
                <a:solidFill>
                  <a:schemeClr val="bg1"/>
                </a:solidFill>
              </a:rPr>
              <a:t>TRENAŽNOG  PROCESA</a:t>
            </a:r>
            <a:r>
              <a:rPr lang="sr-Latn-RS" sz="3600" baseline="0" dirty="0" smtClean="0">
                <a:solidFill>
                  <a:schemeClr val="bg1"/>
                </a:solidFill>
              </a:rPr>
              <a:t>  VRHUNSKOG  TRKAČA  NA</a:t>
            </a:r>
            <a:r>
              <a:rPr lang="sr-Latn-RS" sz="3600" dirty="0" smtClean="0">
                <a:solidFill>
                  <a:schemeClr val="bg1"/>
                </a:solidFill>
              </a:rPr>
              <a:t> </a:t>
            </a:r>
            <a:r>
              <a:rPr lang="sr-Latn-RS" sz="3600" baseline="0" dirty="0" smtClean="0">
                <a:solidFill>
                  <a:schemeClr val="bg1"/>
                </a:solidFill>
              </a:rPr>
              <a:t>800m</a:t>
            </a:r>
          </a:p>
          <a:p>
            <a:pPr algn="ctr"/>
            <a:r>
              <a:rPr lang="sr-Latn-RS" sz="3600" baseline="0" dirty="0" smtClean="0">
                <a:solidFill>
                  <a:schemeClr val="bg1"/>
                </a:solidFill>
              </a:rPr>
              <a:t>ZIMSKI </a:t>
            </a:r>
            <a:r>
              <a:rPr lang="sr-Latn-RS" sz="3600" dirty="0" smtClean="0">
                <a:solidFill>
                  <a:schemeClr val="bg1"/>
                </a:solidFill>
              </a:rPr>
              <a:t>MA</a:t>
            </a:r>
            <a:r>
              <a:rPr lang="en-GB" sz="3600" dirty="0" smtClean="0">
                <a:solidFill>
                  <a:schemeClr val="bg1"/>
                </a:solidFill>
              </a:rPr>
              <a:t>KRO </a:t>
            </a:r>
            <a:r>
              <a:rPr lang="sr-Latn-RS" sz="3600" dirty="0" smtClean="0">
                <a:solidFill>
                  <a:schemeClr val="bg1"/>
                </a:solidFill>
              </a:rPr>
              <a:t>CILKUS</a:t>
            </a:r>
            <a:endParaRPr lang="sr-Latn-RS" sz="3600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71600" y="4941168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r-Latn-RS" sz="2400" baseline="0" dirty="0" smtClean="0">
                <a:solidFill>
                  <a:schemeClr val="bg1"/>
                </a:solidFill>
              </a:rPr>
              <a:t>Trener: Hristo Gergov</a:t>
            </a:r>
          </a:p>
          <a:p>
            <a:r>
              <a:rPr lang="en-GB" sz="2400" dirty="0" err="1" smtClean="0">
                <a:solidFill>
                  <a:schemeClr val="bg1"/>
                </a:solidFill>
              </a:rPr>
              <a:t>Izlagač</a:t>
            </a:r>
            <a:r>
              <a:rPr lang="en-GB" sz="2400" dirty="0" smtClean="0">
                <a:solidFill>
                  <a:schemeClr val="bg1"/>
                </a:solidFill>
              </a:rPr>
              <a:t>:</a:t>
            </a:r>
            <a:r>
              <a:rPr lang="sr-Latn-RS" sz="2400" baseline="0" dirty="0" smtClean="0">
                <a:solidFill>
                  <a:schemeClr val="bg1"/>
                </a:solidFill>
              </a:rPr>
              <a:t>Slobodan Popović</a:t>
            </a:r>
          </a:p>
        </p:txBody>
      </p:sp>
    </p:spTree>
    <p:extLst>
      <p:ext uri="{BB962C8B-B14F-4D97-AF65-F5344CB8AC3E}">
        <p14:creationId xmlns:p14="http://schemas.microsoft.com/office/powerpoint/2010/main" val="1179487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Prva</a:t>
            </a:r>
            <a:r>
              <a:rPr lang="en-GB" dirty="0" smtClean="0"/>
              <a:t> </a:t>
            </a:r>
            <a:r>
              <a:rPr lang="en-GB" dirty="0" err="1" smtClean="0"/>
              <a:t>nedelja</a:t>
            </a:r>
            <a:r>
              <a:rPr lang="en-GB" dirty="0" smtClean="0"/>
              <a:t> </a:t>
            </a:r>
            <a:r>
              <a:rPr lang="en-GB" dirty="0" err="1" smtClean="0"/>
              <a:t>treninga</a:t>
            </a:r>
            <a:r>
              <a:rPr lang="en-GB" dirty="0" smtClean="0"/>
              <a:t>  u </a:t>
            </a:r>
            <a:r>
              <a:rPr lang="en-GB" dirty="0" err="1" smtClean="0"/>
              <a:t>ciklusu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96328456"/>
              </p:ext>
            </p:extLst>
          </p:nvPr>
        </p:nvGraphicFramePr>
        <p:xfrm>
          <a:off x="611560" y="1412776"/>
          <a:ext cx="7864652" cy="5125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2128"/>
                <a:gridCol w="4392488"/>
                <a:gridCol w="232003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Dan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Pre</a:t>
                      </a:r>
                      <a:r>
                        <a:rPr lang="en-GB" sz="1600" baseline="0" dirty="0" smtClean="0"/>
                        <a:t> </a:t>
                      </a:r>
                      <a:r>
                        <a:rPr lang="en-GB" sz="1600" baseline="0" dirty="0" err="1" smtClean="0"/>
                        <a:t>podne</a:t>
                      </a:r>
                      <a:r>
                        <a:rPr lang="en-GB" sz="1600" baseline="0" dirty="0" smtClean="0"/>
                        <a:t> 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err="1" smtClean="0"/>
                        <a:t>Posle</a:t>
                      </a:r>
                      <a:r>
                        <a:rPr lang="en-GB" sz="1600" baseline="0" dirty="0" smtClean="0"/>
                        <a:t> </a:t>
                      </a:r>
                      <a:r>
                        <a:rPr lang="en-GB" sz="1600" baseline="0" dirty="0" err="1" smtClean="0"/>
                        <a:t>podne</a:t>
                      </a:r>
                      <a:r>
                        <a:rPr lang="en-GB" sz="1600" baseline="0" dirty="0" smtClean="0"/>
                        <a:t> </a:t>
                      </a:r>
                      <a:endParaRPr lang="en-GB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en-GB" sz="1600" dirty="0" err="1" smtClean="0"/>
                        <a:t>ponedeljak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1600" dirty="0" err="1" smtClean="0"/>
                        <a:t>Zagrevanje</a:t>
                      </a:r>
                      <a:r>
                        <a:rPr lang="en-GB" sz="1600" dirty="0" smtClean="0"/>
                        <a:t>,</a:t>
                      </a:r>
                      <a:r>
                        <a:rPr lang="en-GB" sz="1600" baseline="0" dirty="0" smtClean="0"/>
                        <a:t> </a:t>
                      </a:r>
                      <a:r>
                        <a:rPr lang="en-GB" sz="1600" baseline="0" dirty="0" err="1" smtClean="0"/>
                        <a:t>vežbe</a:t>
                      </a:r>
                      <a:r>
                        <a:rPr lang="en-GB" sz="1600" baseline="0" dirty="0" smtClean="0"/>
                        <a:t> </a:t>
                      </a:r>
                      <a:r>
                        <a:rPr lang="en-GB" sz="1600" baseline="0" dirty="0" err="1" smtClean="0"/>
                        <a:t>trčanja</a:t>
                      </a:r>
                      <a:r>
                        <a:rPr lang="en-GB" sz="1600" baseline="0" dirty="0" smtClean="0"/>
                        <a:t>, </a:t>
                      </a:r>
                      <a:r>
                        <a:rPr lang="en-GB" sz="1600" baseline="0" dirty="0" err="1" smtClean="0"/>
                        <a:t>ubrzanja</a:t>
                      </a:r>
                      <a:endParaRPr lang="en-GB" sz="1600" baseline="0" dirty="0" smtClean="0"/>
                    </a:p>
                    <a:p>
                      <a:pPr algn="just"/>
                      <a:r>
                        <a:rPr lang="en-GB" sz="1600" baseline="0" dirty="0" smtClean="0"/>
                        <a:t>2X(6x300m) 50”   1min/6min</a:t>
                      </a:r>
                    </a:p>
                    <a:p>
                      <a:pPr algn="just"/>
                      <a:r>
                        <a:rPr lang="en-GB" sz="1600" baseline="0" dirty="0" err="1" smtClean="0"/>
                        <a:t>Snaga</a:t>
                      </a:r>
                      <a:r>
                        <a:rPr lang="en-GB" sz="1600" baseline="0" dirty="0" smtClean="0"/>
                        <a:t> 1</a:t>
                      </a:r>
                    </a:p>
                    <a:p>
                      <a:pPr algn="just"/>
                      <a:r>
                        <a:rPr lang="en-GB" sz="1600" baseline="0" dirty="0" smtClean="0"/>
                        <a:t>20 min </a:t>
                      </a:r>
                      <a:r>
                        <a:rPr lang="en-GB" sz="1600" baseline="0" dirty="0" err="1" smtClean="0"/>
                        <a:t>ravno</a:t>
                      </a:r>
                      <a:r>
                        <a:rPr lang="en-GB" sz="1600" baseline="0" dirty="0" smtClean="0"/>
                        <a:t> </a:t>
                      </a:r>
                      <a:r>
                        <a:rPr lang="en-GB" sz="1600" baseline="0" dirty="0" err="1" smtClean="0"/>
                        <a:t>trčanje</a:t>
                      </a:r>
                      <a:endParaRPr lang="en-GB" sz="1600" baseline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err="1" smtClean="0"/>
                        <a:t>pauza</a:t>
                      </a:r>
                      <a:endParaRPr lang="en-GB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en-GB" sz="1600" dirty="0" err="1" smtClean="0"/>
                        <a:t>utorak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1600" dirty="0" err="1" smtClean="0"/>
                        <a:t>Zagrevanje</a:t>
                      </a:r>
                      <a:r>
                        <a:rPr lang="en-GB" sz="1600" dirty="0" smtClean="0"/>
                        <a:t>,</a:t>
                      </a:r>
                      <a:r>
                        <a:rPr lang="en-GB" sz="1600" baseline="0" dirty="0" smtClean="0"/>
                        <a:t> </a:t>
                      </a:r>
                      <a:r>
                        <a:rPr lang="en-GB" sz="1600" baseline="0" dirty="0" err="1" smtClean="0"/>
                        <a:t>vežbe</a:t>
                      </a:r>
                      <a:r>
                        <a:rPr lang="en-GB" sz="1600" baseline="0" dirty="0" smtClean="0"/>
                        <a:t> </a:t>
                      </a:r>
                      <a:r>
                        <a:rPr lang="en-GB" sz="1600" baseline="0" dirty="0" err="1" smtClean="0"/>
                        <a:t>trčanja</a:t>
                      </a:r>
                      <a:r>
                        <a:rPr lang="en-GB" sz="1600" baseline="0" dirty="0" smtClean="0"/>
                        <a:t>, </a:t>
                      </a:r>
                      <a:r>
                        <a:rPr lang="en-GB" sz="1600" baseline="0" dirty="0" err="1" smtClean="0"/>
                        <a:t>ubrzanja</a:t>
                      </a:r>
                      <a:r>
                        <a:rPr lang="en-GB" sz="1600" baseline="0" dirty="0" smtClean="0"/>
                        <a:t> </a:t>
                      </a:r>
                      <a:r>
                        <a:rPr lang="en-GB" sz="1600" dirty="0" smtClean="0"/>
                        <a:t> 1000m+500m+1000m+500m+1000m  p/6min</a:t>
                      </a:r>
                    </a:p>
                    <a:p>
                      <a:pPr algn="just"/>
                      <a:r>
                        <a:rPr lang="en-GB" sz="1600" dirty="0" smtClean="0"/>
                        <a:t> </a:t>
                      </a:r>
                      <a:r>
                        <a:rPr lang="en-GB" sz="1600" smtClean="0"/>
                        <a:t>3:10      1;27      </a:t>
                      </a:r>
                      <a:r>
                        <a:rPr lang="en-GB" sz="1600" dirty="0" smtClean="0"/>
                        <a:t>3:06</a:t>
                      </a:r>
                      <a:r>
                        <a:rPr lang="en-GB" sz="1600" baseline="0" dirty="0" smtClean="0"/>
                        <a:t>      1:24     3:03</a:t>
                      </a:r>
                    </a:p>
                    <a:p>
                      <a:pPr algn="just"/>
                      <a:r>
                        <a:rPr lang="en-GB" sz="1600" baseline="0" dirty="0" err="1" smtClean="0"/>
                        <a:t>Rastrčavanje</a:t>
                      </a:r>
                      <a:r>
                        <a:rPr lang="en-GB" sz="1600" baseline="0" dirty="0" smtClean="0"/>
                        <a:t> + </a:t>
                      </a:r>
                      <a:r>
                        <a:rPr lang="en-GB" sz="1600" baseline="0" dirty="0" err="1" smtClean="0"/>
                        <a:t>istezanje</a:t>
                      </a:r>
                      <a:r>
                        <a:rPr lang="en-GB" sz="1600" baseline="0" dirty="0" smtClean="0"/>
                        <a:t> 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1600" dirty="0" smtClean="0"/>
                        <a:t>12km </a:t>
                      </a:r>
                      <a:r>
                        <a:rPr lang="en-GB" sz="1600" dirty="0" err="1" smtClean="0"/>
                        <a:t>kros</a:t>
                      </a:r>
                      <a:r>
                        <a:rPr lang="en-GB" sz="1600" dirty="0" smtClean="0"/>
                        <a:t> (tempo 4:10)</a:t>
                      </a:r>
                    </a:p>
                    <a:p>
                      <a:pPr algn="just"/>
                      <a:r>
                        <a:rPr lang="en-GB" sz="1600" dirty="0" err="1" smtClean="0"/>
                        <a:t>Poskoci</a:t>
                      </a:r>
                      <a:r>
                        <a:rPr lang="en-GB" sz="1600" dirty="0" smtClean="0"/>
                        <a:t> +</a:t>
                      </a:r>
                      <a:r>
                        <a:rPr lang="en-GB" sz="1600" baseline="0" dirty="0" smtClean="0"/>
                        <a:t> step </a:t>
                      </a:r>
                    </a:p>
                    <a:p>
                      <a:pPr algn="just"/>
                      <a:r>
                        <a:rPr lang="en-GB" sz="1600" baseline="0" dirty="0" err="1" smtClean="0"/>
                        <a:t>Ubrzanja</a:t>
                      </a:r>
                      <a:endParaRPr lang="en-GB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en-GB" sz="1600" dirty="0" err="1" smtClean="0"/>
                        <a:t>sreda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1600" dirty="0" err="1" smtClean="0"/>
                        <a:t>Zagrevanje</a:t>
                      </a:r>
                      <a:r>
                        <a:rPr lang="en-GB" sz="1600" dirty="0" smtClean="0"/>
                        <a:t> 2-3 km</a:t>
                      </a:r>
                    </a:p>
                    <a:p>
                      <a:pPr algn="just"/>
                      <a:r>
                        <a:rPr lang="en-GB" sz="1600" dirty="0" smtClean="0"/>
                        <a:t>Tempo 8x 3 min (</a:t>
                      </a:r>
                      <a:r>
                        <a:rPr lang="en-GB" sz="1600" dirty="0" err="1" smtClean="0"/>
                        <a:t>pauza</a:t>
                      </a:r>
                      <a:r>
                        <a:rPr lang="en-GB" sz="1600" dirty="0" smtClean="0"/>
                        <a:t> 3min ) </a:t>
                      </a:r>
                      <a:r>
                        <a:rPr lang="en-GB" sz="1600" dirty="0" err="1" smtClean="0"/>
                        <a:t>oko</a:t>
                      </a:r>
                      <a:r>
                        <a:rPr lang="en-GB" sz="1600" dirty="0" smtClean="0"/>
                        <a:t> 900m</a:t>
                      </a:r>
                    </a:p>
                    <a:p>
                      <a:pPr algn="just"/>
                      <a:r>
                        <a:rPr lang="en-GB" sz="1600" dirty="0" smtClean="0"/>
                        <a:t>2km </a:t>
                      </a:r>
                      <a:r>
                        <a:rPr lang="en-GB" sz="1600" dirty="0" err="1" smtClean="0"/>
                        <a:t>rastrčavanja</a:t>
                      </a:r>
                      <a:r>
                        <a:rPr lang="en-GB" sz="1600" dirty="0" smtClean="0"/>
                        <a:t> + </a:t>
                      </a:r>
                      <a:r>
                        <a:rPr lang="en-GB" sz="1600" dirty="0" err="1" smtClean="0"/>
                        <a:t>istezanje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err="1" smtClean="0"/>
                        <a:t>pauza</a:t>
                      </a:r>
                      <a:endParaRPr lang="en-GB" sz="1600" dirty="0" smtClean="0"/>
                    </a:p>
                    <a:p>
                      <a:pPr algn="ctr"/>
                      <a:r>
                        <a:rPr lang="en-GB" sz="1600" dirty="0" err="1" smtClean="0"/>
                        <a:t>masaža</a:t>
                      </a:r>
                      <a:endParaRPr lang="en-GB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en-GB" sz="1600" dirty="0" err="1" smtClean="0"/>
                        <a:t>četvrtak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1600" dirty="0" err="1" smtClean="0"/>
                        <a:t>Zagrevanje</a:t>
                      </a:r>
                      <a:r>
                        <a:rPr lang="en-GB" sz="1600" dirty="0" smtClean="0"/>
                        <a:t>, </a:t>
                      </a:r>
                      <a:r>
                        <a:rPr lang="en-GB" sz="1600" dirty="0" err="1" smtClean="0"/>
                        <a:t>istezanje</a:t>
                      </a:r>
                      <a:r>
                        <a:rPr lang="en-GB" sz="1600" dirty="0" smtClean="0"/>
                        <a:t>,</a:t>
                      </a:r>
                      <a:r>
                        <a:rPr lang="en-GB" sz="1600" baseline="0" dirty="0" smtClean="0"/>
                        <a:t> </a:t>
                      </a:r>
                      <a:r>
                        <a:rPr lang="en-GB" sz="1600" baseline="0" dirty="0" err="1" smtClean="0"/>
                        <a:t>prepone</a:t>
                      </a:r>
                      <a:r>
                        <a:rPr lang="en-GB" sz="1600" baseline="0" dirty="0" smtClean="0"/>
                        <a:t>, </a:t>
                      </a:r>
                      <a:r>
                        <a:rPr lang="en-GB" sz="1600" dirty="0" err="1" smtClean="0"/>
                        <a:t>ubrzanja</a:t>
                      </a:r>
                      <a:endParaRPr lang="en-GB" sz="1600" dirty="0" smtClean="0"/>
                    </a:p>
                    <a:p>
                      <a:pPr algn="just"/>
                      <a:r>
                        <a:rPr lang="en-GB" sz="1600" dirty="0" smtClean="0"/>
                        <a:t>Fartlek ;</a:t>
                      </a:r>
                      <a:r>
                        <a:rPr lang="en-GB" sz="1600" baseline="0" dirty="0" smtClean="0"/>
                        <a:t> 4x9min (</a:t>
                      </a:r>
                      <a:r>
                        <a:rPr lang="en-GB" sz="1600" baseline="0" dirty="0" err="1" smtClean="0"/>
                        <a:t>ravno</a:t>
                      </a:r>
                      <a:r>
                        <a:rPr lang="en-GB" sz="1600" baseline="0" dirty="0" smtClean="0"/>
                        <a:t>+ </a:t>
                      </a:r>
                      <a:r>
                        <a:rPr lang="en-GB" sz="1600" baseline="0" dirty="0" err="1" smtClean="0"/>
                        <a:t>kask</a:t>
                      </a:r>
                      <a:r>
                        <a:rPr lang="en-GB" sz="1600" baseline="0" dirty="0" smtClean="0"/>
                        <a:t> + prom)</a:t>
                      </a:r>
                    </a:p>
                    <a:p>
                      <a:pPr algn="just"/>
                      <a:r>
                        <a:rPr lang="en-GB" sz="1600" baseline="0" dirty="0" err="1" smtClean="0"/>
                        <a:t>na</a:t>
                      </a:r>
                      <a:r>
                        <a:rPr lang="en-GB" sz="1600" baseline="0" dirty="0" smtClean="0"/>
                        <a:t> 1 min</a:t>
                      </a:r>
                      <a:r>
                        <a:rPr lang="en-GB" sz="1600" dirty="0" smtClean="0"/>
                        <a:t> /</a:t>
                      </a:r>
                      <a:r>
                        <a:rPr lang="en-GB" sz="1600" baseline="0" dirty="0" smtClean="0"/>
                        <a:t> </a:t>
                      </a:r>
                      <a:r>
                        <a:rPr lang="en-GB" sz="1600" baseline="0" dirty="0" err="1" smtClean="0"/>
                        <a:t>p</a:t>
                      </a:r>
                      <a:r>
                        <a:rPr lang="en-GB" sz="1600" dirty="0" err="1" smtClean="0"/>
                        <a:t>auza</a:t>
                      </a:r>
                      <a:r>
                        <a:rPr lang="en-GB" sz="1600" dirty="0" smtClean="0"/>
                        <a:t>  3 min</a:t>
                      </a:r>
                    </a:p>
                    <a:p>
                      <a:pPr algn="just"/>
                      <a:r>
                        <a:rPr lang="en-GB" sz="1600" dirty="0" err="1" smtClean="0"/>
                        <a:t>Pauza</a:t>
                      </a:r>
                      <a:r>
                        <a:rPr lang="en-GB" sz="1600" dirty="0" smtClean="0"/>
                        <a:t> 10min</a:t>
                      </a:r>
                    </a:p>
                    <a:p>
                      <a:pPr algn="just"/>
                      <a:r>
                        <a:rPr lang="en-GB" sz="1600" dirty="0" err="1" smtClean="0"/>
                        <a:t>Brdo</a:t>
                      </a:r>
                      <a:endParaRPr lang="en-GB" sz="1600" dirty="0" smtClean="0"/>
                    </a:p>
                    <a:p>
                      <a:pPr algn="just"/>
                      <a:r>
                        <a:rPr lang="en-GB" sz="1600" dirty="0" smtClean="0"/>
                        <a:t>4x(60b+60k+60r+60k+60b+60k+60r)</a:t>
                      </a:r>
                    </a:p>
                    <a:p>
                      <a:pPr algn="just"/>
                      <a:r>
                        <a:rPr lang="en-GB" sz="1600" dirty="0" err="1" smtClean="0"/>
                        <a:t>Rastrčavanje</a:t>
                      </a:r>
                      <a:r>
                        <a:rPr lang="en-GB" sz="1600" dirty="0" smtClean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1600" dirty="0" smtClean="0"/>
                        <a:t>12km </a:t>
                      </a:r>
                      <a:r>
                        <a:rPr lang="en-GB" sz="1600" dirty="0" err="1" smtClean="0"/>
                        <a:t>kros</a:t>
                      </a:r>
                      <a:r>
                        <a:rPr lang="en-GB" sz="1600" dirty="0" smtClean="0"/>
                        <a:t> (tempo 4:10)</a:t>
                      </a:r>
                    </a:p>
                    <a:p>
                      <a:pPr algn="just"/>
                      <a:r>
                        <a:rPr lang="en-GB" sz="1600" dirty="0" err="1" smtClean="0"/>
                        <a:t>Vežbe</a:t>
                      </a:r>
                      <a:r>
                        <a:rPr lang="en-GB" sz="1600" baseline="0" dirty="0" smtClean="0"/>
                        <a:t> </a:t>
                      </a:r>
                      <a:r>
                        <a:rPr lang="en-GB" sz="1600" baseline="0" dirty="0" err="1" smtClean="0"/>
                        <a:t>istezanja</a:t>
                      </a:r>
                      <a:r>
                        <a:rPr lang="en-GB" sz="1600" baseline="0" dirty="0" smtClean="0"/>
                        <a:t> + step</a:t>
                      </a:r>
                    </a:p>
                    <a:p>
                      <a:pPr algn="just"/>
                      <a:r>
                        <a:rPr lang="en-GB" sz="1600" baseline="0" dirty="0" err="1" smtClean="0"/>
                        <a:t>ubrzanja</a:t>
                      </a:r>
                      <a:endParaRPr lang="en-GB" sz="1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17855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03530465"/>
              </p:ext>
            </p:extLst>
          </p:nvPr>
        </p:nvGraphicFramePr>
        <p:xfrm>
          <a:off x="539552" y="1556792"/>
          <a:ext cx="7867598" cy="3083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2862"/>
                <a:gridCol w="4332312"/>
                <a:gridCol w="229242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Dan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Pre </a:t>
                      </a:r>
                      <a:r>
                        <a:rPr lang="en-GB" dirty="0" err="1" smtClean="0"/>
                        <a:t>podne</a:t>
                      </a:r>
                      <a:r>
                        <a:rPr lang="en-GB" dirty="0" smtClean="0"/>
                        <a:t>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err="1" smtClean="0"/>
                        <a:t>Posle</a:t>
                      </a:r>
                      <a:r>
                        <a:rPr lang="en-GB" dirty="0" smtClean="0"/>
                        <a:t> </a:t>
                      </a:r>
                      <a:r>
                        <a:rPr lang="en-GB" dirty="0" err="1" smtClean="0"/>
                        <a:t>podne</a:t>
                      </a:r>
                      <a:r>
                        <a:rPr lang="en-GB" dirty="0" smtClean="0"/>
                        <a:t> 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dirty="0" err="1" smtClean="0"/>
                        <a:t>petak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err="1" smtClean="0"/>
                        <a:t>Zagrevanje</a:t>
                      </a:r>
                      <a:r>
                        <a:rPr lang="en-GB" sz="1600" dirty="0" smtClean="0"/>
                        <a:t>, </a:t>
                      </a:r>
                      <a:r>
                        <a:rPr lang="en-GB" sz="1600" dirty="0" err="1" smtClean="0"/>
                        <a:t>istezanje</a:t>
                      </a:r>
                      <a:r>
                        <a:rPr lang="en-GB" sz="1600" dirty="0" smtClean="0"/>
                        <a:t>,</a:t>
                      </a:r>
                      <a:r>
                        <a:rPr lang="en-GB" sz="1600" baseline="0" dirty="0" smtClean="0"/>
                        <a:t> </a:t>
                      </a:r>
                      <a:r>
                        <a:rPr lang="en-GB" sz="1600" baseline="0" dirty="0" err="1" smtClean="0"/>
                        <a:t>prepone</a:t>
                      </a:r>
                      <a:r>
                        <a:rPr lang="en-GB" sz="1600" baseline="0" dirty="0" smtClean="0"/>
                        <a:t>, </a:t>
                      </a:r>
                      <a:r>
                        <a:rPr lang="en-GB" sz="1600" baseline="0" dirty="0" err="1" smtClean="0"/>
                        <a:t>ubrzanja</a:t>
                      </a:r>
                      <a:endParaRPr lang="en-GB" sz="1600" baseline="0" dirty="0" smtClean="0"/>
                    </a:p>
                    <a:p>
                      <a:r>
                        <a:rPr lang="en-GB" sz="1600" baseline="0" dirty="0" smtClean="0"/>
                        <a:t>3x (8x100m) </a:t>
                      </a:r>
                      <a:r>
                        <a:rPr lang="en-GB" sz="1600" baseline="0" dirty="0" err="1" smtClean="0"/>
                        <a:t>pauze</a:t>
                      </a:r>
                      <a:r>
                        <a:rPr lang="en-GB" sz="1600" baseline="0" dirty="0" smtClean="0"/>
                        <a:t> 3min i 45”</a:t>
                      </a:r>
                    </a:p>
                    <a:p>
                      <a:r>
                        <a:rPr lang="en-GB" sz="1600" baseline="0" dirty="0" err="1" smtClean="0"/>
                        <a:t>Snaga</a:t>
                      </a:r>
                      <a:r>
                        <a:rPr lang="en-GB" sz="1600" baseline="0" dirty="0" smtClean="0"/>
                        <a:t> 2</a:t>
                      </a:r>
                    </a:p>
                    <a:p>
                      <a:r>
                        <a:rPr lang="en-GB" sz="1600" baseline="0" dirty="0" smtClean="0"/>
                        <a:t>2x12min </a:t>
                      </a:r>
                      <a:r>
                        <a:rPr lang="en-GB" sz="1600" baseline="0" dirty="0" err="1" smtClean="0"/>
                        <a:t>kros</a:t>
                      </a:r>
                      <a:r>
                        <a:rPr lang="en-GB" sz="1600" baseline="0" dirty="0" smtClean="0"/>
                        <a:t> </a:t>
                      </a:r>
                      <a:r>
                        <a:rPr lang="en-GB" sz="1600" baseline="0" dirty="0" err="1" smtClean="0"/>
                        <a:t>trčanje</a:t>
                      </a:r>
                      <a:r>
                        <a:rPr lang="en-GB" sz="1600" baseline="0" dirty="0" smtClean="0"/>
                        <a:t> (</a:t>
                      </a:r>
                      <a:r>
                        <a:rPr lang="en-GB" sz="1600" baseline="0" dirty="0" err="1" smtClean="0"/>
                        <a:t>oko</a:t>
                      </a:r>
                      <a:r>
                        <a:rPr lang="en-GB" sz="1600" baseline="0" dirty="0" smtClean="0"/>
                        <a:t> 3,5Km) </a:t>
                      </a:r>
                      <a:r>
                        <a:rPr lang="en-GB" sz="1600" baseline="0" dirty="0" err="1" smtClean="0"/>
                        <a:t>pauza</a:t>
                      </a:r>
                      <a:r>
                        <a:rPr lang="en-GB" sz="1600" baseline="0" dirty="0" smtClean="0"/>
                        <a:t> 5min</a:t>
                      </a:r>
                      <a:endParaRPr lang="en-GB" sz="1600" dirty="0" smtClean="0"/>
                    </a:p>
                    <a:p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err="1" smtClean="0"/>
                        <a:t>Pauza</a:t>
                      </a:r>
                      <a:r>
                        <a:rPr lang="en-GB" sz="1600" dirty="0" smtClean="0"/>
                        <a:t> </a:t>
                      </a:r>
                      <a:endParaRPr lang="en-GB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dirty="0" err="1" smtClean="0"/>
                        <a:t>subota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err="1" smtClean="0"/>
                        <a:t>Zagrevanje</a:t>
                      </a:r>
                      <a:r>
                        <a:rPr lang="en-GB" sz="1600" dirty="0" smtClean="0"/>
                        <a:t>, </a:t>
                      </a:r>
                      <a:r>
                        <a:rPr lang="en-GB" sz="1600" dirty="0" err="1" smtClean="0"/>
                        <a:t>vežbe</a:t>
                      </a:r>
                      <a:r>
                        <a:rPr lang="en-GB" sz="1600" baseline="0" dirty="0" smtClean="0"/>
                        <a:t> </a:t>
                      </a:r>
                      <a:r>
                        <a:rPr lang="en-GB" sz="1600" baseline="0" dirty="0" err="1" smtClean="0"/>
                        <a:t>istezanja</a:t>
                      </a:r>
                      <a:r>
                        <a:rPr lang="en-GB" sz="1600" baseline="0" dirty="0" smtClean="0"/>
                        <a:t>, </a:t>
                      </a:r>
                      <a:r>
                        <a:rPr lang="en-GB" sz="1600" baseline="0" dirty="0" err="1" smtClean="0"/>
                        <a:t>ubrzanja</a:t>
                      </a:r>
                      <a:r>
                        <a:rPr lang="en-GB" sz="1600" baseline="0" dirty="0" smtClean="0"/>
                        <a:t> </a:t>
                      </a:r>
                    </a:p>
                    <a:p>
                      <a:r>
                        <a:rPr lang="en-GB" sz="1600" baseline="0" dirty="0" smtClean="0"/>
                        <a:t>7x(100r+50vk+100r+50k+100snn+50k+100r)</a:t>
                      </a:r>
                    </a:p>
                    <a:p>
                      <a:r>
                        <a:rPr lang="en-GB" sz="1600" baseline="0" dirty="0" smtClean="0"/>
                        <a:t>2km </a:t>
                      </a:r>
                      <a:r>
                        <a:rPr lang="en-GB" sz="1600" baseline="0" dirty="0" err="1" smtClean="0"/>
                        <a:t>rastrčavanja</a:t>
                      </a:r>
                      <a:r>
                        <a:rPr lang="en-GB" sz="1600" baseline="0" dirty="0" smtClean="0"/>
                        <a:t>, </a:t>
                      </a:r>
                      <a:r>
                        <a:rPr lang="en-GB" sz="1600" baseline="0" dirty="0" err="1" smtClean="0"/>
                        <a:t>istezanje</a:t>
                      </a:r>
                      <a:r>
                        <a:rPr lang="en-GB" sz="1600" baseline="0" dirty="0" smtClean="0"/>
                        <a:t>     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err="1" smtClean="0"/>
                        <a:t>pauza</a:t>
                      </a:r>
                      <a:endParaRPr lang="en-GB" sz="1600" dirty="0" smtClean="0"/>
                    </a:p>
                    <a:p>
                      <a:pPr algn="ctr"/>
                      <a:r>
                        <a:rPr lang="en-GB" sz="1600" dirty="0" err="1" smtClean="0"/>
                        <a:t>masaža</a:t>
                      </a:r>
                      <a:endParaRPr lang="en-GB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dirty="0" err="1" smtClean="0"/>
                        <a:t>nedelja</a:t>
                      </a:r>
                      <a:r>
                        <a:rPr lang="en-GB" sz="1600" dirty="0" smtClean="0"/>
                        <a:t> 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12km </a:t>
                      </a:r>
                      <a:r>
                        <a:rPr lang="en-GB" sz="1600" dirty="0" err="1" smtClean="0"/>
                        <a:t>kros</a:t>
                      </a:r>
                      <a:r>
                        <a:rPr lang="en-GB" sz="1600" baseline="0" dirty="0" smtClean="0"/>
                        <a:t> </a:t>
                      </a:r>
                      <a:r>
                        <a:rPr lang="en-GB" sz="1600" baseline="0" dirty="0" err="1" smtClean="0"/>
                        <a:t>trčanje</a:t>
                      </a:r>
                      <a:r>
                        <a:rPr lang="en-GB" sz="1600" baseline="0" dirty="0" smtClean="0"/>
                        <a:t> </a:t>
                      </a:r>
                      <a:r>
                        <a:rPr lang="en-GB" sz="1600" baseline="0" dirty="0" err="1" smtClean="0"/>
                        <a:t>ritam</a:t>
                      </a:r>
                      <a:r>
                        <a:rPr lang="en-GB" sz="1600" baseline="0" dirty="0" smtClean="0"/>
                        <a:t> 4:30</a:t>
                      </a:r>
                    </a:p>
                    <a:p>
                      <a:r>
                        <a:rPr lang="en-GB" sz="1600" baseline="0" dirty="0" err="1" smtClean="0"/>
                        <a:t>Poskoci</a:t>
                      </a:r>
                      <a:r>
                        <a:rPr lang="en-GB" sz="1600" baseline="0" dirty="0" smtClean="0"/>
                        <a:t> </a:t>
                      </a:r>
                      <a:r>
                        <a:rPr lang="en-GB" sz="1600" baseline="0" dirty="0" err="1" smtClean="0"/>
                        <a:t>uz</a:t>
                      </a:r>
                      <a:r>
                        <a:rPr lang="en-GB" sz="1600" baseline="0" dirty="0" smtClean="0"/>
                        <a:t> </a:t>
                      </a:r>
                      <a:r>
                        <a:rPr lang="en-GB" sz="1600" baseline="0" dirty="0" err="1" smtClean="0"/>
                        <a:t>stepenice</a:t>
                      </a:r>
                      <a:r>
                        <a:rPr lang="en-GB" sz="1600" baseline="0" dirty="0" smtClean="0"/>
                        <a:t> 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err="1" smtClean="0"/>
                        <a:t>pauza</a:t>
                      </a:r>
                      <a:r>
                        <a:rPr lang="en-GB" dirty="0" smtClean="0"/>
                        <a:t> 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195945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Treninzi</a:t>
            </a:r>
            <a:r>
              <a:rPr lang="en-GB" dirty="0" smtClean="0"/>
              <a:t> </a:t>
            </a:r>
            <a:r>
              <a:rPr lang="en-GB" dirty="0" err="1" smtClean="0"/>
              <a:t>snage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 </a:t>
            </a:r>
            <a:endParaRPr lang="en-GB" sz="1800" dirty="0" smtClean="0"/>
          </a:p>
          <a:p>
            <a:pPr marL="0" indent="0" algn="ctr">
              <a:buNone/>
            </a:pPr>
            <a:r>
              <a:rPr lang="en-GB" dirty="0"/>
              <a:t> 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9252730"/>
              </p:ext>
            </p:extLst>
          </p:nvPr>
        </p:nvGraphicFramePr>
        <p:xfrm>
          <a:off x="683568" y="1412776"/>
          <a:ext cx="7560840" cy="3388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6424"/>
                <a:gridCol w="3744416"/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 err="1" smtClean="0"/>
                        <a:t>Snaga</a:t>
                      </a:r>
                      <a:r>
                        <a:rPr lang="en-GB" dirty="0" smtClean="0"/>
                        <a:t> 1 - </a:t>
                      </a:r>
                      <a:r>
                        <a:rPr lang="en-GB" dirty="0" err="1" smtClean="0"/>
                        <a:t>osnovna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err="1" smtClean="0"/>
                        <a:t>Snaga</a:t>
                      </a:r>
                      <a:r>
                        <a:rPr lang="en-GB" dirty="0" smtClean="0"/>
                        <a:t> 2 – </a:t>
                      </a:r>
                      <a:r>
                        <a:rPr lang="en-GB" dirty="0" err="1" smtClean="0"/>
                        <a:t>kružna</a:t>
                      </a:r>
                      <a:r>
                        <a:rPr lang="en-GB" baseline="0" dirty="0" smtClean="0"/>
                        <a:t> 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b="1" baseline="0" dirty="0" err="1" smtClean="0"/>
                        <a:t>duboki</a:t>
                      </a:r>
                      <a:r>
                        <a:rPr lang="en-GB" sz="1600" b="1" baseline="0" dirty="0" smtClean="0"/>
                        <a:t> </a:t>
                      </a:r>
                      <a:r>
                        <a:rPr lang="en-GB" sz="1600" b="1" baseline="0" dirty="0" err="1" smtClean="0"/>
                        <a:t>čučanj</a:t>
                      </a:r>
                      <a:r>
                        <a:rPr lang="en-GB" sz="1600" b="1" baseline="0" dirty="0" smtClean="0"/>
                        <a:t>  </a:t>
                      </a:r>
                    </a:p>
                    <a:p>
                      <a:r>
                        <a:rPr lang="en-GB" sz="1600" baseline="0" dirty="0" err="1" smtClean="0"/>
                        <a:t>po</a:t>
                      </a:r>
                      <a:r>
                        <a:rPr lang="en-GB" sz="1600" baseline="0" dirty="0" smtClean="0"/>
                        <a:t> 10x (20Kg+40kg+50kg+40kg+20kg)</a:t>
                      </a:r>
                    </a:p>
                    <a:p>
                      <a:r>
                        <a:rPr lang="en-GB" sz="1600" b="1" baseline="0" dirty="0" err="1" smtClean="0"/>
                        <a:t>nabačaj</a:t>
                      </a:r>
                      <a:r>
                        <a:rPr lang="en-GB" sz="1600" b="1" baseline="0" dirty="0" smtClean="0"/>
                        <a:t> </a:t>
                      </a:r>
                    </a:p>
                    <a:p>
                      <a:r>
                        <a:rPr lang="en-GB" sz="1600" baseline="0" dirty="0" smtClean="0"/>
                        <a:t>3 </a:t>
                      </a:r>
                      <a:r>
                        <a:rPr lang="en-GB" sz="1600" baseline="0" dirty="0" err="1" smtClean="0"/>
                        <a:t>serije</a:t>
                      </a:r>
                      <a:r>
                        <a:rPr lang="en-GB" sz="1600" baseline="0" dirty="0" smtClean="0"/>
                        <a:t>  10x (20kg +40kg)</a:t>
                      </a:r>
                    </a:p>
                    <a:p>
                      <a:r>
                        <a:rPr lang="en-GB" sz="1600" b="1" baseline="0" dirty="0" err="1" smtClean="0"/>
                        <a:t>polučučanj</a:t>
                      </a:r>
                      <a:endParaRPr lang="en-GB" sz="1600" b="1" baseline="0" dirty="0" smtClean="0"/>
                    </a:p>
                    <a:p>
                      <a:r>
                        <a:rPr lang="en-GB" sz="1600" b="0" baseline="0" dirty="0" err="1" smtClean="0"/>
                        <a:t>po</a:t>
                      </a:r>
                      <a:r>
                        <a:rPr lang="en-GB" sz="1600" b="0" baseline="0" dirty="0" smtClean="0"/>
                        <a:t> 10x (20kg+60kg+40kg+80kg+40kg+40kg+20kg+20kg)</a:t>
                      </a:r>
                    </a:p>
                    <a:p>
                      <a:r>
                        <a:rPr lang="en-GB" sz="1600" b="1" baseline="0" dirty="0" err="1" smtClean="0"/>
                        <a:t>bendž</a:t>
                      </a:r>
                      <a:endParaRPr lang="en-GB" sz="1600" b="1" baseline="0" dirty="0" smtClean="0"/>
                    </a:p>
                    <a:p>
                      <a:r>
                        <a:rPr lang="en-GB" sz="1600" b="0" baseline="0" dirty="0" err="1" smtClean="0"/>
                        <a:t>po</a:t>
                      </a:r>
                      <a:r>
                        <a:rPr lang="en-GB" sz="1600" b="0" baseline="0" dirty="0" smtClean="0"/>
                        <a:t> 10x (20kg+40kg+30kg+30kg+20kg+20kg)</a:t>
                      </a:r>
                    </a:p>
                    <a:p>
                      <a:endParaRPr lang="en-GB" sz="1600" b="1" baseline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b="1" dirty="0" smtClean="0"/>
                        <a:t>3</a:t>
                      </a:r>
                      <a:r>
                        <a:rPr lang="en-GB" sz="1600" b="1" baseline="0" dirty="0" smtClean="0"/>
                        <a:t> </a:t>
                      </a:r>
                      <a:r>
                        <a:rPr lang="en-GB" sz="1600" b="1" baseline="0" dirty="0" err="1" smtClean="0"/>
                        <a:t>kruga</a:t>
                      </a:r>
                      <a:r>
                        <a:rPr lang="en-GB" sz="1600" b="1" baseline="0" dirty="0" smtClean="0"/>
                        <a:t> </a:t>
                      </a:r>
                    </a:p>
                    <a:p>
                      <a:r>
                        <a:rPr lang="en-GB" sz="1600" b="1" dirty="0" err="1" smtClean="0"/>
                        <a:t>polučučanj</a:t>
                      </a:r>
                      <a:r>
                        <a:rPr lang="en-GB" sz="1600" dirty="0" smtClean="0"/>
                        <a:t> </a:t>
                      </a:r>
                    </a:p>
                    <a:p>
                      <a:r>
                        <a:rPr lang="en-GB" sz="1600" dirty="0" smtClean="0"/>
                        <a:t>10x+makaz</a:t>
                      </a:r>
                      <a:r>
                        <a:rPr lang="en-GB" sz="1600" baseline="0" dirty="0" smtClean="0"/>
                        <a:t>e 20x  - 30 kg</a:t>
                      </a:r>
                    </a:p>
                    <a:p>
                      <a:r>
                        <a:rPr lang="en-GB" sz="1600" b="1" baseline="0" dirty="0" err="1" smtClean="0"/>
                        <a:t>leđa</a:t>
                      </a:r>
                      <a:r>
                        <a:rPr lang="en-GB" sz="1600" baseline="0" dirty="0" smtClean="0"/>
                        <a:t> </a:t>
                      </a:r>
                    </a:p>
                    <a:p>
                      <a:r>
                        <a:rPr lang="en-GB" sz="1600" baseline="0" dirty="0" smtClean="0"/>
                        <a:t>2X (10x+ 3 </a:t>
                      </a:r>
                      <a:r>
                        <a:rPr lang="en-GB" sz="1600" baseline="0" dirty="0" err="1" smtClean="0"/>
                        <a:t>poskoka</a:t>
                      </a:r>
                      <a:r>
                        <a:rPr lang="en-GB" sz="1600" baseline="0" dirty="0" smtClean="0"/>
                        <a:t>) 20kg</a:t>
                      </a:r>
                    </a:p>
                    <a:p>
                      <a:r>
                        <a:rPr lang="en-GB" sz="1600" b="1" baseline="0" dirty="0" err="1" smtClean="0"/>
                        <a:t>vežbe</a:t>
                      </a:r>
                      <a:r>
                        <a:rPr lang="en-GB" sz="1600" b="1" baseline="0" dirty="0" smtClean="0"/>
                        <a:t> </a:t>
                      </a:r>
                      <a:r>
                        <a:rPr lang="en-GB" sz="1600" b="1" baseline="0" dirty="0" err="1" smtClean="0"/>
                        <a:t>za</a:t>
                      </a:r>
                      <a:r>
                        <a:rPr lang="en-GB" sz="1600" b="1" baseline="0" dirty="0" smtClean="0"/>
                        <a:t> </a:t>
                      </a:r>
                      <a:r>
                        <a:rPr lang="en-GB" sz="1600" b="1" baseline="0" dirty="0" err="1" smtClean="0"/>
                        <a:t>ruke</a:t>
                      </a:r>
                      <a:r>
                        <a:rPr lang="en-GB" sz="1600" b="1" baseline="0" dirty="0" smtClean="0"/>
                        <a:t> </a:t>
                      </a:r>
                    </a:p>
                    <a:p>
                      <a:r>
                        <a:rPr lang="en-GB" sz="1600" baseline="0" dirty="0" smtClean="0"/>
                        <a:t>30”b+30”r+30”b - 5kg</a:t>
                      </a:r>
                    </a:p>
                    <a:p>
                      <a:r>
                        <a:rPr lang="en-GB" sz="1600" b="1" baseline="0" dirty="0" err="1" smtClean="0"/>
                        <a:t>podizanje</a:t>
                      </a:r>
                      <a:r>
                        <a:rPr lang="en-GB" sz="1600" b="1" baseline="0" dirty="0" smtClean="0"/>
                        <a:t> </a:t>
                      </a:r>
                      <a:r>
                        <a:rPr lang="en-GB" sz="1600" b="1" baseline="0" dirty="0" err="1" smtClean="0"/>
                        <a:t>kolena</a:t>
                      </a:r>
                      <a:r>
                        <a:rPr lang="en-GB" sz="1600" b="1" baseline="0" dirty="0" smtClean="0"/>
                        <a:t> </a:t>
                      </a:r>
                    </a:p>
                    <a:p>
                      <a:r>
                        <a:rPr lang="en-GB" sz="1600" baseline="0" dirty="0" smtClean="0"/>
                        <a:t>po10x 3 </a:t>
                      </a:r>
                      <a:r>
                        <a:rPr lang="en-GB" sz="1600" baseline="0" dirty="0" err="1" smtClean="0"/>
                        <a:t>položaja</a:t>
                      </a:r>
                      <a:r>
                        <a:rPr lang="en-GB" sz="1600" baseline="0" dirty="0" smtClean="0"/>
                        <a:t>  -15kg</a:t>
                      </a:r>
                      <a:endParaRPr lang="en-GB" sz="1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83429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Treća</a:t>
            </a:r>
            <a:r>
              <a:rPr lang="en-GB" dirty="0" smtClean="0"/>
              <a:t> </a:t>
            </a:r>
            <a:r>
              <a:rPr lang="en-GB" dirty="0" err="1" smtClean="0"/>
              <a:t>nedelja</a:t>
            </a:r>
            <a:r>
              <a:rPr lang="en-GB" dirty="0" smtClean="0"/>
              <a:t> </a:t>
            </a:r>
            <a:r>
              <a:rPr lang="en-GB" dirty="0" err="1" smtClean="0"/>
              <a:t>treninga</a:t>
            </a:r>
            <a:r>
              <a:rPr lang="en-GB" dirty="0" smtClean="0"/>
              <a:t> u </a:t>
            </a:r>
            <a:r>
              <a:rPr lang="en-GB" dirty="0" err="1" smtClean="0"/>
              <a:t>ciklusu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90867709"/>
              </p:ext>
            </p:extLst>
          </p:nvPr>
        </p:nvGraphicFramePr>
        <p:xfrm>
          <a:off x="467543" y="1554163"/>
          <a:ext cx="8352929" cy="5125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2169"/>
                <a:gridCol w="3960440"/>
                <a:gridCol w="288032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Dan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err="1" smtClean="0"/>
                        <a:t>Ppre</a:t>
                      </a:r>
                      <a:r>
                        <a:rPr lang="en-GB" baseline="0" dirty="0" smtClean="0"/>
                        <a:t> </a:t>
                      </a:r>
                      <a:r>
                        <a:rPr lang="en-GB" baseline="0" dirty="0" err="1" smtClean="0"/>
                        <a:t>podne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err="1" smtClean="0"/>
                        <a:t>Posle</a:t>
                      </a:r>
                      <a:r>
                        <a:rPr lang="en-GB" dirty="0" smtClean="0"/>
                        <a:t> </a:t>
                      </a:r>
                      <a:r>
                        <a:rPr lang="en-GB" dirty="0" err="1" smtClean="0"/>
                        <a:t>podne</a:t>
                      </a:r>
                      <a:r>
                        <a:rPr lang="en-GB" dirty="0" smtClean="0"/>
                        <a:t> 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dirty="0" err="1" smtClean="0"/>
                        <a:t>ponedeljak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err="1" smtClean="0"/>
                        <a:t>zagrevanje,vežbe</a:t>
                      </a:r>
                      <a:r>
                        <a:rPr lang="en-GB" sz="1600" dirty="0" smtClean="0"/>
                        <a:t> </a:t>
                      </a:r>
                      <a:r>
                        <a:rPr lang="en-GB" sz="1600" dirty="0" err="1" smtClean="0"/>
                        <a:t>istezanja</a:t>
                      </a:r>
                      <a:r>
                        <a:rPr lang="en-GB" sz="1600" dirty="0" smtClean="0"/>
                        <a:t>,</a:t>
                      </a:r>
                      <a:r>
                        <a:rPr lang="en-GB" sz="1600" baseline="0" dirty="0" smtClean="0"/>
                        <a:t> </a:t>
                      </a:r>
                      <a:r>
                        <a:rPr lang="en-GB" sz="1600" baseline="0" dirty="0" err="1" smtClean="0"/>
                        <a:t>ubrzanja</a:t>
                      </a:r>
                      <a:endParaRPr lang="en-GB" sz="1600" baseline="0" dirty="0" smtClean="0"/>
                    </a:p>
                    <a:p>
                      <a:r>
                        <a:rPr lang="en-GB" sz="1600" baseline="0" dirty="0" smtClean="0"/>
                        <a:t>2x (3x300m+3x200m+3x300m) 50” i  29”</a:t>
                      </a:r>
                    </a:p>
                    <a:p>
                      <a:r>
                        <a:rPr lang="en-GB" sz="1600" baseline="0" dirty="0" err="1" smtClean="0"/>
                        <a:t>pauze</a:t>
                      </a:r>
                      <a:r>
                        <a:rPr lang="en-GB" sz="1600" baseline="0" dirty="0" smtClean="0"/>
                        <a:t> 7min i 1,5min</a:t>
                      </a:r>
                    </a:p>
                    <a:p>
                      <a:r>
                        <a:rPr lang="en-GB" sz="1600" baseline="0" dirty="0" err="1" smtClean="0"/>
                        <a:t>snaga</a:t>
                      </a:r>
                      <a:r>
                        <a:rPr lang="en-GB" sz="1600" baseline="0" dirty="0" smtClean="0"/>
                        <a:t> 1</a:t>
                      </a:r>
                    </a:p>
                    <a:p>
                      <a:r>
                        <a:rPr lang="en-GB" sz="1600" baseline="0" dirty="0" err="1" smtClean="0"/>
                        <a:t>rastrčavanje</a:t>
                      </a:r>
                      <a:r>
                        <a:rPr lang="en-GB" sz="1600" baseline="0" dirty="0" smtClean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12km </a:t>
                      </a:r>
                      <a:r>
                        <a:rPr lang="en-GB" sz="1600" dirty="0" err="1" smtClean="0"/>
                        <a:t>kros</a:t>
                      </a:r>
                      <a:r>
                        <a:rPr lang="en-GB" sz="1600" dirty="0" smtClean="0"/>
                        <a:t> 50min</a:t>
                      </a:r>
                    </a:p>
                    <a:p>
                      <a:r>
                        <a:rPr lang="en-GB" sz="1600" dirty="0" err="1" smtClean="0"/>
                        <a:t>vežbe</a:t>
                      </a:r>
                      <a:r>
                        <a:rPr lang="en-GB" sz="1600" baseline="0" dirty="0" smtClean="0"/>
                        <a:t> </a:t>
                      </a:r>
                      <a:r>
                        <a:rPr lang="en-GB" sz="1600" baseline="0" dirty="0" err="1" smtClean="0"/>
                        <a:t>istezanja</a:t>
                      </a:r>
                      <a:r>
                        <a:rPr lang="en-GB" sz="1600" baseline="0" dirty="0" smtClean="0"/>
                        <a:t> </a:t>
                      </a:r>
                    </a:p>
                    <a:p>
                      <a:r>
                        <a:rPr lang="en-GB" sz="1600" baseline="0" dirty="0" err="1" smtClean="0"/>
                        <a:t>ubrzanja</a:t>
                      </a:r>
                      <a:r>
                        <a:rPr lang="en-GB" sz="1600" baseline="0" dirty="0" smtClean="0"/>
                        <a:t> </a:t>
                      </a:r>
                      <a:endParaRPr lang="en-GB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dirty="0" err="1" smtClean="0"/>
                        <a:t>utorak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err="1" smtClean="0"/>
                        <a:t>Zagrevanje</a:t>
                      </a:r>
                      <a:r>
                        <a:rPr lang="en-GB" sz="1600" dirty="0" smtClean="0"/>
                        <a:t>,</a:t>
                      </a:r>
                      <a:r>
                        <a:rPr lang="en-GB" sz="1600" baseline="0" dirty="0" smtClean="0"/>
                        <a:t> </a:t>
                      </a:r>
                      <a:r>
                        <a:rPr lang="en-GB" sz="1600" baseline="0" dirty="0" err="1" smtClean="0"/>
                        <a:t>vežbe</a:t>
                      </a:r>
                      <a:r>
                        <a:rPr lang="en-GB" sz="1600" baseline="0" dirty="0" smtClean="0"/>
                        <a:t> </a:t>
                      </a:r>
                      <a:r>
                        <a:rPr lang="en-GB" sz="1600" baseline="0" dirty="0" err="1" smtClean="0"/>
                        <a:t>istezanja</a:t>
                      </a:r>
                      <a:r>
                        <a:rPr lang="en-GB" sz="1600" baseline="0" dirty="0" smtClean="0"/>
                        <a:t>, </a:t>
                      </a:r>
                      <a:r>
                        <a:rPr lang="en-GB" sz="1600" baseline="0" dirty="0" err="1" smtClean="0"/>
                        <a:t>vežbe</a:t>
                      </a:r>
                      <a:r>
                        <a:rPr lang="en-GB" sz="1600" baseline="0" dirty="0" smtClean="0"/>
                        <a:t> </a:t>
                      </a:r>
                      <a:r>
                        <a:rPr lang="en-GB" sz="1600" baseline="0" dirty="0" err="1" smtClean="0"/>
                        <a:t>trčanja</a:t>
                      </a:r>
                      <a:r>
                        <a:rPr lang="en-GB" sz="1600" baseline="0" dirty="0" smtClean="0"/>
                        <a:t>, </a:t>
                      </a:r>
                      <a:r>
                        <a:rPr lang="en-GB" sz="1600" baseline="0" dirty="0" err="1" smtClean="0"/>
                        <a:t>ubrzanja</a:t>
                      </a:r>
                      <a:endParaRPr lang="en-GB" sz="1600" baseline="0" dirty="0" smtClean="0"/>
                    </a:p>
                    <a:p>
                      <a:r>
                        <a:rPr lang="en-GB" sz="1600" baseline="0" dirty="0" smtClean="0"/>
                        <a:t>3x (10x100m) </a:t>
                      </a:r>
                      <a:r>
                        <a:rPr lang="en-GB" sz="1600" baseline="0" dirty="0" err="1" smtClean="0"/>
                        <a:t>pauze</a:t>
                      </a:r>
                      <a:r>
                        <a:rPr lang="en-GB" sz="1600" baseline="0" dirty="0" smtClean="0"/>
                        <a:t> 7 min  i 50m </a:t>
                      </a:r>
                      <a:r>
                        <a:rPr lang="en-GB" sz="1600" baseline="0" dirty="0" err="1" smtClean="0"/>
                        <a:t>kaskanja</a:t>
                      </a:r>
                      <a:endParaRPr lang="en-GB" sz="1600" baseline="0" dirty="0" smtClean="0"/>
                    </a:p>
                    <a:p>
                      <a:r>
                        <a:rPr lang="en-GB" sz="1600" baseline="0" dirty="0" err="1" smtClean="0"/>
                        <a:t>Rastrčavanje</a:t>
                      </a:r>
                      <a:r>
                        <a:rPr lang="en-GB" sz="1600" baseline="0" dirty="0" smtClean="0"/>
                        <a:t> 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err="1" smtClean="0"/>
                        <a:t>pauza</a:t>
                      </a:r>
                      <a:endParaRPr lang="en-GB" sz="1600" dirty="0" smtClean="0"/>
                    </a:p>
                    <a:p>
                      <a:endParaRPr lang="en-GB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dirty="0" err="1" smtClean="0"/>
                        <a:t>sreda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1600" dirty="0" err="1" smtClean="0"/>
                        <a:t>Zagrevanje</a:t>
                      </a:r>
                      <a:r>
                        <a:rPr lang="en-GB" sz="1600" dirty="0" smtClean="0"/>
                        <a:t> , </a:t>
                      </a:r>
                      <a:r>
                        <a:rPr lang="en-GB" sz="1600" dirty="0" err="1" smtClean="0"/>
                        <a:t>vežbe</a:t>
                      </a:r>
                      <a:r>
                        <a:rPr lang="en-GB" sz="1600" dirty="0" smtClean="0"/>
                        <a:t> </a:t>
                      </a:r>
                      <a:r>
                        <a:rPr lang="en-GB" sz="1600" dirty="0" err="1" smtClean="0"/>
                        <a:t>istezanja</a:t>
                      </a:r>
                      <a:r>
                        <a:rPr lang="en-GB" sz="1600" dirty="0" smtClean="0"/>
                        <a:t>,</a:t>
                      </a:r>
                      <a:r>
                        <a:rPr lang="en-GB" sz="1600" baseline="0" dirty="0" smtClean="0"/>
                        <a:t> </a:t>
                      </a:r>
                      <a:r>
                        <a:rPr lang="en-GB" sz="1600" baseline="0" dirty="0" err="1" smtClean="0"/>
                        <a:t>ubrzanja</a:t>
                      </a:r>
                      <a:endParaRPr lang="en-GB" sz="1600" baseline="0" dirty="0" smtClean="0"/>
                    </a:p>
                    <a:p>
                      <a:pPr algn="just"/>
                      <a:r>
                        <a:rPr lang="en-GB" sz="1600" baseline="0" dirty="0" smtClean="0"/>
                        <a:t>2x(1000m+500m+1000m) </a:t>
                      </a:r>
                    </a:p>
                    <a:p>
                      <a:pPr algn="just"/>
                      <a:r>
                        <a:rPr lang="en-GB" sz="1600" baseline="0" dirty="0" smtClean="0"/>
                        <a:t>3:10 /1:20/3:00 – 2:53/1:20/2:53</a:t>
                      </a:r>
                    </a:p>
                    <a:p>
                      <a:pPr algn="just"/>
                      <a:r>
                        <a:rPr lang="en-GB" sz="1600" baseline="0" dirty="0" err="1" smtClean="0"/>
                        <a:t>pauze</a:t>
                      </a:r>
                      <a:r>
                        <a:rPr lang="en-GB" sz="1600" baseline="0" dirty="0" smtClean="0"/>
                        <a:t> 4 min i 7min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 err="1" smtClean="0"/>
                        <a:t>pauza</a:t>
                      </a:r>
                      <a:endParaRPr lang="en-GB" sz="16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 err="1" smtClean="0"/>
                        <a:t>masaža</a:t>
                      </a:r>
                      <a:endParaRPr lang="en-GB" sz="16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dirty="0" err="1" smtClean="0"/>
                        <a:t>četvrtak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err="1" smtClean="0"/>
                        <a:t>Zagrevanje</a:t>
                      </a:r>
                      <a:r>
                        <a:rPr lang="en-GB" sz="1600" dirty="0" smtClean="0"/>
                        <a:t>, </a:t>
                      </a:r>
                      <a:r>
                        <a:rPr lang="en-GB" sz="1600" dirty="0" err="1" smtClean="0"/>
                        <a:t>vežbe</a:t>
                      </a:r>
                      <a:r>
                        <a:rPr lang="en-GB" sz="1600" dirty="0" smtClean="0"/>
                        <a:t> </a:t>
                      </a:r>
                      <a:r>
                        <a:rPr lang="en-GB" sz="1600" dirty="0" err="1" smtClean="0"/>
                        <a:t>istezanja</a:t>
                      </a:r>
                      <a:r>
                        <a:rPr lang="en-GB" sz="1600" dirty="0" smtClean="0"/>
                        <a:t>,</a:t>
                      </a:r>
                      <a:r>
                        <a:rPr lang="en-GB" sz="1600" baseline="0" dirty="0" smtClean="0"/>
                        <a:t> </a:t>
                      </a:r>
                      <a:r>
                        <a:rPr lang="en-GB" sz="1600" baseline="0" dirty="0" err="1" smtClean="0"/>
                        <a:t>ubrzanja</a:t>
                      </a:r>
                      <a:endParaRPr lang="en-GB" sz="1600" baseline="0" dirty="0" smtClean="0"/>
                    </a:p>
                    <a:p>
                      <a:r>
                        <a:rPr lang="en-GB" sz="1600" baseline="0" dirty="0" err="1" smtClean="0"/>
                        <a:t>Brdo</a:t>
                      </a:r>
                      <a:r>
                        <a:rPr lang="en-GB" sz="1600" baseline="0" dirty="0" smtClean="0"/>
                        <a:t> 8x( 50m+50k+60m+60k+100m) </a:t>
                      </a:r>
                    </a:p>
                    <a:p>
                      <a:r>
                        <a:rPr lang="en-GB" sz="1600" baseline="0" dirty="0" err="1" smtClean="0"/>
                        <a:t>pauza</a:t>
                      </a:r>
                      <a:r>
                        <a:rPr lang="en-GB" sz="1600" baseline="0" dirty="0" smtClean="0"/>
                        <a:t> 4min</a:t>
                      </a:r>
                    </a:p>
                    <a:p>
                      <a:r>
                        <a:rPr lang="en-GB" sz="1600" baseline="0" dirty="0" err="1" smtClean="0"/>
                        <a:t>rastrčavanje</a:t>
                      </a:r>
                      <a:r>
                        <a:rPr lang="en-GB" sz="1600" baseline="0" dirty="0" smtClean="0"/>
                        <a:t> 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err="1" smtClean="0"/>
                        <a:t>Zagrevanje</a:t>
                      </a:r>
                      <a:r>
                        <a:rPr lang="en-GB" sz="1600" dirty="0" smtClean="0"/>
                        <a:t>  2km</a:t>
                      </a:r>
                      <a:r>
                        <a:rPr lang="en-GB" sz="1600" baseline="0" dirty="0" smtClean="0"/>
                        <a:t> , </a:t>
                      </a:r>
                      <a:r>
                        <a:rPr lang="en-GB" sz="1600" baseline="0" dirty="0" err="1" smtClean="0"/>
                        <a:t>istezanje</a:t>
                      </a:r>
                      <a:r>
                        <a:rPr lang="en-GB" sz="1600" baseline="0" dirty="0" smtClean="0"/>
                        <a:t> </a:t>
                      </a:r>
                    </a:p>
                    <a:p>
                      <a:r>
                        <a:rPr lang="en-GB" sz="1600" baseline="0" dirty="0" smtClean="0"/>
                        <a:t>2x16min </a:t>
                      </a:r>
                      <a:r>
                        <a:rPr lang="en-GB" sz="1600" baseline="0" dirty="0" err="1" smtClean="0"/>
                        <a:t>promenljivi</a:t>
                      </a:r>
                      <a:r>
                        <a:rPr lang="en-GB" sz="1600" baseline="0" dirty="0" smtClean="0"/>
                        <a:t> tempo</a:t>
                      </a:r>
                    </a:p>
                    <a:p>
                      <a:r>
                        <a:rPr lang="en-GB" sz="1600" baseline="0" dirty="0" smtClean="0"/>
                        <a:t>5r+3p+3r+5p  / </a:t>
                      </a:r>
                      <a:r>
                        <a:rPr lang="en-GB" sz="1600" baseline="0" dirty="0" err="1" smtClean="0"/>
                        <a:t>puza</a:t>
                      </a:r>
                      <a:r>
                        <a:rPr lang="en-GB" sz="1600" baseline="0" dirty="0" smtClean="0"/>
                        <a:t> 7 min</a:t>
                      </a:r>
                    </a:p>
                    <a:p>
                      <a:r>
                        <a:rPr lang="en-GB" sz="1600" baseline="0" dirty="0" err="1" smtClean="0"/>
                        <a:t>Poskoci</a:t>
                      </a:r>
                      <a:r>
                        <a:rPr lang="en-GB" sz="1600" baseline="0" dirty="0" smtClean="0"/>
                        <a:t> </a:t>
                      </a:r>
                    </a:p>
                    <a:p>
                      <a:r>
                        <a:rPr lang="en-GB" sz="1600" baseline="0" dirty="0" smtClean="0"/>
                        <a:t>5x (</a:t>
                      </a:r>
                      <a:r>
                        <a:rPr lang="en-GB" sz="1600" baseline="0" dirty="0" err="1" smtClean="0"/>
                        <a:t>po</a:t>
                      </a:r>
                      <a:r>
                        <a:rPr lang="en-GB" sz="1600" baseline="0" dirty="0" smtClean="0"/>
                        <a:t> 6 </a:t>
                      </a:r>
                      <a:r>
                        <a:rPr lang="en-GB" sz="1600" baseline="0" dirty="0" err="1" smtClean="0"/>
                        <a:t>čučanj+grudi</a:t>
                      </a:r>
                      <a:r>
                        <a:rPr lang="en-GB" sz="1600" baseline="0" dirty="0" smtClean="0"/>
                        <a:t> + </a:t>
                      </a:r>
                      <a:r>
                        <a:rPr lang="en-GB" sz="1600" baseline="0" dirty="0" err="1" smtClean="0"/>
                        <a:t>žablji</a:t>
                      </a:r>
                      <a:r>
                        <a:rPr lang="en-GB" sz="1600" baseline="0" dirty="0" smtClean="0"/>
                        <a:t>)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13530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33924898"/>
              </p:ext>
            </p:extLst>
          </p:nvPr>
        </p:nvGraphicFramePr>
        <p:xfrm>
          <a:off x="304800" y="1554163"/>
          <a:ext cx="8686800" cy="336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2864"/>
                <a:gridCol w="4548336"/>
                <a:gridCol w="2895600"/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Dan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Pre </a:t>
                      </a:r>
                      <a:r>
                        <a:rPr lang="en-GB" dirty="0" err="1" smtClean="0"/>
                        <a:t>podne</a:t>
                      </a:r>
                      <a:r>
                        <a:rPr lang="en-GB" dirty="0" smtClean="0"/>
                        <a:t>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err="1" smtClean="0"/>
                        <a:t>Posle</a:t>
                      </a:r>
                      <a:r>
                        <a:rPr lang="en-GB" dirty="0" smtClean="0"/>
                        <a:t> </a:t>
                      </a:r>
                      <a:r>
                        <a:rPr lang="en-GB" dirty="0" err="1" smtClean="0"/>
                        <a:t>podne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dirty="0" err="1" smtClean="0"/>
                        <a:t>petak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err="1" smtClean="0"/>
                        <a:t>Zagrevanje</a:t>
                      </a:r>
                      <a:r>
                        <a:rPr lang="en-GB" sz="1600" dirty="0" smtClean="0"/>
                        <a:t>, </a:t>
                      </a:r>
                      <a:r>
                        <a:rPr lang="en-GB" sz="1600" dirty="0" err="1" smtClean="0"/>
                        <a:t>vežbe</a:t>
                      </a:r>
                      <a:r>
                        <a:rPr lang="en-GB" sz="1600" dirty="0" smtClean="0"/>
                        <a:t> </a:t>
                      </a:r>
                      <a:r>
                        <a:rPr lang="en-GB" sz="1600" dirty="0" err="1" smtClean="0"/>
                        <a:t>istezanja</a:t>
                      </a:r>
                      <a:r>
                        <a:rPr lang="en-GB" sz="1600" dirty="0" smtClean="0"/>
                        <a:t>, </a:t>
                      </a:r>
                      <a:r>
                        <a:rPr lang="en-GB" sz="1600" dirty="0" err="1" smtClean="0"/>
                        <a:t>vežbe</a:t>
                      </a:r>
                      <a:r>
                        <a:rPr lang="en-GB" sz="1600" dirty="0" smtClean="0"/>
                        <a:t> </a:t>
                      </a:r>
                      <a:r>
                        <a:rPr lang="en-GB" sz="1600" dirty="0" err="1" smtClean="0"/>
                        <a:t>trčanja</a:t>
                      </a:r>
                      <a:r>
                        <a:rPr lang="en-GB" sz="1600" dirty="0" smtClean="0"/>
                        <a:t> , </a:t>
                      </a:r>
                      <a:r>
                        <a:rPr lang="en-GB" sz="1600" dirty="0" err="1" smtClean="0"/>
                        <a:t>ubrzanja</a:t>
                      </a:r>
                      <a:endParaRPr lang="en-GB" sz="1600" dirty="0" smtClean="0"/>
                    </a:p>
                    <a:p>
                      <a:r>
                        <a:rPr lang="en-GB" sz="1600" dirty="0" smtClean="0"/>
                        <a:t>3x(5x100m +</a:t>
                      </a:r>
                      <a:r>
                        <a:rPr lang="en-GB" sz="1600" baseline="0" dirty="0" smtClean="0"/>
                        <a:t> 5x50m - </a:t>
                      </a:r>
                      <a:r>
                        <a:rPr lang="en-GB" sz="1600" baseline="0" dirty="0" err="1" smtClean="0"/>
                        <a:t>pojas</a:t>
                      </a:r>
                      <a:r>
                        <a:rPr lang="en-GB" sz="1600" baseline="0" dirty="0" smtClean="0"/>
                        <a:t> ) </a:t>
                      </a:r>
                    </a:p>
                    <a:p>
                      <a:r>
                        <a:rPr lang="en-GB" sz="1600" baseline="0" dirty="0" err="1" smtClean="0"/>
                        <a:t>pauze</a:t>
                      </a:r>
                      <a:r>
                        <a:rPr lang="en-GB" sz="1600" baseline="0" dirty="0" smtClean="0"/>
                        <a:t>: 5min, 1min,3min</a:t>
                      </a:r>
                    </a:p>
                    <a:p>
                      <a:r>
                        <a:rPr lang="en-GB" sz="1600" baseline="0" dirty="0" err="1" smtClean="0"/>
                        <a:t>rastrčavanje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err="1" smtClean="0"/>
                        <a:t>Zagrevanje</a:t>
                      </a:r>
                      <a:r>
                        <a:rPr lang="en-GB" sz="1600" dirty="0" smtClean="0"/>
                        <a:t>, </a:t>
                      </a:r>
                      <a:r>
                        <a:rPr lang="en-GB" sz="1600" dirty="0" err="1" smtClean="0"/>
                        <a:t>vežbe</a:t>
                      </a:r>
                      <a:r>
                        <a:rPr lang="en-GB" sz="1600" dirty="0" smtClean="0"/>
                        <a:t> </a:t>
                      </a:r>
                      <a:r>
                        <a:rPr lang="en-GB" sz="1600" dirty="0" err="1" smtClean="0"/>
                        <a:t>istezanja</a:t>
                      </a:r>
                      <a:r>
                        <a:rPr lang="en-GB" sz="1600" dirty="0" smtClean="0"/>
                        <a:t> </a:t>
                      </a:r>
                    </a:p>
                    <a:p>
                      <a:r>
                        <a:rPr lang="en-GB" sz="1600" dirty="0" err="1" smtClean="0"/>
                        <a:t>Snaga</a:t>
                      </a:r>
                      <a:r>
                        <a:rPr lang="en-GB" sz="1600" dirty="0" smtClean="0"/>
                        <a:t> 2</a:t>
                      </a:r>
                    </a:p>
                    <a:p>
                      <a:r>
                        <a:rPr lang="en-GB" sz="1600" dirty="0" smtClean="0"/>
                        <a:t>7km </a:t>
                      </a:r>
                      <a:r>
                        <a:rPr lang="en-GB" sz="1600" dirty="0" err="1" smtClean="0"/>
                        <a:t>ravno</a:t>
                      </a:r>
                      <a:r>
                        <a:rPr lang="en-GB" sz="1600" dirty="0" smtClean="0"/>
                        <a:t> </a:t>
                      </a:r>
                      <a:r>
                        <a:rPr lang="en-GB" sz="1600" dirty="0" err="1" smtClean="0"/>
                        <a:t>trčanje</a:t>
                      </a:r>
                      <a:endParaRPr lang="en-GB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dirty="0" err="1" smtClean="0"/>
                        <a:t>subota</a:t>
                      </a:r>
                      <a:r>
                        <a:rPr lang="en-GB" sz="1600" dirty="0" smtClean="0"/>
                        <a:t> 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err="1" smtClean="0"/>
                        <a:t>Zagrevanje</a:t>
                      </a:r>
                      <a:r>
                        <a:rPr lang="en-GB" sz="1600" dirty="0" smtClean="0"/>
                        <a:t> , </a:t>
                      </a:r>
                      <a:r>
                        <a:rPr lang="en-GB" sz="1600" dirty="0" err="1" smtClean="0"/>
                        <a:t>vežbe</a:t>
                      </a:r>
                      <a:r>
                        <a:rPr lang="en-GB" sz="1600" dirty="0" smtClean="0"/>
                        <a:t> </a:t>
                      </a:r>
                      <a:r>
                        <a:rPr lang="en-GB" sz="1600" dirty="0" err="1" smtClean="0"/>
                        <a:t>istezanje</a:t>
                      </a:r>
                      <a:r>
                        <a:rPr lang="en-GB" sz="1600" dirty="0" smtClean="0"/>
                        <a:t> , </a:t>
                      </a:r>
                      <a:r>
                        <a:rPr lang="en-GB" sz="1600" dirty="0" err="1" smtClean="0"/>
                        <a:t>ubrzanja</a:t>
                      </a:r>
                      <a:endParaRPr lang="en-GB" sz="1600" dirty="0" smtClean="0"/>
                    </a:p>
                    <a:p>
                      <a:r>
                        <a:rPr lang="en-GB" sz="1600" baseline="0" dirty="0" smtClean="0"/>
                        <a:t>8x 950m </a:t>
                      </a:r>
                      <a:r>
                        <a:rPr lang="en-GB" sz="1600" baseline="0" dirty="0" err="1" smtClean="0"/>
                        <a:t>džog</a:t>
                      </a:r>
                      <a:r>
                        <a:rPr lang="en-GB" sz="1600" baseline="0" dirty="0" smtClean="0"/>
                        <a:t> (200r+50vk+50k+50vk+50k+100snn+200r+50k+50r+50k+100r)</a:t>
                      </a:r>
                    </a:p>
                    <a:p>
                      <a:r>
                        <a:rPr lang="en-GB" sz="1600" baseline="0" dirty="0" err="1" smtClean="0"/>
                        <a:t>rastrčavanje</a:t>
                      </a:r>
                      <a:endParaRPr lang="en-GB" sz="1600" baseline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err="1" smtClean="0"/>
                        <a:t>pauza</a:t>
                      </a:r>
                      <a:endParaRPr lang="en-GB" sz="1600" dirty="0" smtClean="0"/>
                    </a:p>
                    <a:p>
                      <a:pPr algn="ctr"/>
                      <a:r>
                        <a:rPr lang="en-GB" sz="1600" dirty="0" err="1" smtClean="0"/>
                        <a:t>masaža</a:t>
                      </a:r>
                      <a:endParaRPr lang="en-GB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dirty="0" err="1" smtClean="0"/>
                        <a:t>Nedelja</a:t>
                      </a:r>
                      <a:r>
                        <a:rPr lang="en-GB" sz="1600" dirty="0" smtClean="0"/>
                        <a:t> 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10</a:t>
                      </a:r>
                      <a:r>
                        <a:rPr lang="en-GB" sz="1600" baseline="0" dirty="0" smtClean="0"/>
                        <a:t> km </a:t>
                      </a:r>
                      <a:r>
                        <a:rPr lang="en-GB" sz="1600" baseline="0" dirty="0" err="1" smtClean="0"/>
                        <a:t>kros</a:t>
                      </a:r>
                      <a:r>
                        <a:rPr lang="en-GB" sz="1600" baseline="0" dirty="0" smtClean="0"/>
                        <a:t> </a:t>
                      </a:r>
                      <a:r>
                        <a:rPr lang="en-GB" sz="1600" baseline="0" dirty="0" err="1" smtClean="0"/>
                        <a:t>trčanje</a:t>
                      </a:r>
                      <a:r>
                        <a:rPr lang="en-GB" sz="1600" baseline="0" dirty="0" smtClean="0"/>
                        <a:t> 4:15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394695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Opuštajuća</a:t>
            </a:r>
            <a:r>
              <a:rPr lang="en-GB" dirty="0" smtClean="0"/>
              <a:t> </a:t>
            </a:r>
            <a:r>
              <a:rPr lang="en-GB" dirty="0" err="1" smtClean="0"/>
              <a:t>nedelja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 smtClean="0"/>
              <a:t>urađeno</a:t>
            </a:r>
            <a:r>
              <a:rPr lang="en-GB" dirty="0" smtClean="0"/>
              <a:t> 6 </a:t>
            </a:r>
            <a:r>
              <a:rPr lang="en-GB" dirty="0" err="1" smtClean="0"/>
              <a:t>treninga</a:t>
            </a:r>
            <a:r>
              <a:rPr lang="en-GB" dirty="0" smtClean="0"/>
              <a:t> </a:t>
            </a:r>
          </a:p>
          <a:p>
            <a:r>
              <a:rPr lang="en-GB" dirty="0" err="1" smtClean="0"/>
              <a:t>Intenzitet</a:t>
            </a:r>
            <a:r>
              <a:rPr lang="en-GB" dirty="0" smtClean="0"/>
              <a:t> </a:t>
            </a:r>
            <a:r>
              <a:rPr lang="en-GB" dirty="0" err="1" smtClean="0"/>
              <a:t>isti</a:t>
            </a:r>
            <a:r>
              <a:rPr lang="en-GB" dirty="0" smtClean="0"/>
              <a:t> </a:t>
            </a:r>
            <a:r>
              <a:rPr lang="en-GB" dirty="0" err="1" smtClean="0"/>
              <a:t>kao</a:t>
            </a:r>
            <a:r>
              <a:rPr lang="en-GB" dirty="0" smtClean="0"/>
              <a:t> </a:t>
            </a:r>
            <a:r>
              <a:rPr lang="en-GB" dirty="0" err="1" smtClean="0"/>
              <a:t>prve</a:t>
            </a:r>
            <a:r>
              <a:rPr lang="en-GB" dirty="0" smtClean="0"/>
              <a:t> </a:t>
            </a:r>
            <a:r>
              <a:rPr lang="en-GB" dirty="0" err="1" smtClean="0"/>
              <a:t>nedelje</a:t>
            </a:r>
            <a:r>
              <a:rPr lang="en-GB" dirty="0" smtClean="0"/>
              <a:t> </a:t>
            </a:r>
            <a:r>
              <a:rPr lang="en-GB" dirty="0" err="1" smtClean="0"/>
              <a:t>ciklusa</a:t>
            </a:r>
            <a:r>
              <a:rPr lang="en-GB" dirty="0" smtClean="0"/>
              <a:t> </a:t>
            </a:r>
          </a:p>
          <a:p>
            <a:r>
              <a:rPr lang="en-GB" dirty="0" err="1" smtClean="0"/>
              <a:t>Kombinovani</a:t>
            </a:r>
            <a:r>
              <a:rPr lang="en-GB" dirty="0" smtClean="0"/>
              <a:t> </a:t>
            </a:r>
            <a:r>
              <a:rPr lang="en-GB" dirty="0" err="1" smtClean="0"/>
              <a:t>dnevi</a:t>
            </a:r>
            <a:r>
              <a:rPr lang="en-GB" dirty="0" smtClean="0"/>
              <a:t> </a:t>
            </a:r>
            <a:r>
              <a:rPr lang="en-GB" dirty="0" err="1" smtClean="0"/>
              <a:t>trening</a:t>
            </a:r>
            <a:endParaRPr lang="en-GB" dirty="0" smtClean="0"/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  </a:t>
            </a:r>
            <a:r>
              <a:rPr lang="en-GB" sz="2800" dirty="0" smtClean="0"/>
              <a:t>( interval, </a:t>
            </a:r>
            <a:r>
              <a:rPr lang="en-GB" sz="2800" dirty="0" err="1" smtClean="0"/>
              <a:t>kros</a:t>
            </a:r>
            <a:r>
              <a:rPr lang="en-GB" sz="2800" dirty="0" smtClean="0"/>
              <a:t>, </a:t>
            </a:r>
            <a:r>
              <a:rPr lang="en-GB" sz="2800" dirty="0" err="1" smtClean="0"/>
              <a:t>spcf</a:t>
            </a:r>
            <a:r>
              <a:rPr lang="en-GB" sz="2800" dirty="0" smtClean="0"/>
              <a:t>. </a:t>
            </a:r>
            <a:r>
              <a:rPr lang="en-GB" sz="2800" dirty="0" err="1" smtClean="0"/>
              <a:t>izdržljivost</a:t>
            </a:r>
            <a:r>
              <a:rPr lang="en-GB" sz="2800" dirty="0" smtClean="0"/>
              <a:t>, fartlek, </a:t>
            </a:r>
            <a:r>
              <a:rPr lang="en-GB" sz="2800" dirty="0" err="1" smtClean="0"/>
              <a:t>brzina</a:t>
            </a:r>
            <a:r>
              <a:rPr lang="en-GB" sz="2800" dirty="0" smtClean="0"/>
              <a:t>, </a:t>
            </a:r>
            <a:r>
              <a:rPr lang="en-GB" sz="2800" dirty="0" err="1" smtClean="0"/>
              <a:t>džog</a:t>
            </a:r>
            <a:r>
              <a:rPr lang="en-GB" sz="2800" dirty="0" smtClean="0"/>
              <a:t>)</a:t>
            </a:r>
          </a:p>
          <a:p>
            <a:pPr marL="0" indent="0">
              <a:buNone/>
            </a:pP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4850408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Bazični</a:t>
            </a:r>
            <a:r>
              <a:rPr lang="en-GB" dirty="0" smtClean="0"/>
              <a:t> ii Period 7-27. </a:t>
            </a:r>
            <a:r>
              <a:rPr lang="en-GB" dirty="0" err="1" smtClean="0"/>
              <a:t>decembar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 smtClean="0"/>
              <a:t>Urađeno</a:t>
            </a:r>
            <a:r>
              <a:rPr lang="en-GB" dirty="0" smtClean="0"/>
              <a:t> 30 </a:t>
            </a:r>
            <a:r>
              <a:rPr lang="en-GB" dirty="0" err="1" smtClean="0"/>
              <a:t>treninga</a:t>
            </a:r>
            <a:r>
              <a:rPr lang="en-GB" dirty="0" smtClean="0"/>
              <a:t> </a:t>
            </a:r>
            <a:r>
              <a:rPr lang="en-GB" dirty="0" smtClean="0"/>
              <a:t>(9+11+10)</a:t>
            </a:r>
            <a:endParaRPr lang="en-GB" dirty="0" smtClean="0"/>
          </a:p>
          <a:p>
            <a:r>
              <a:rPr lang="en-GB" dirty="0" err="1" smtClean="0"/>
              <a:t>Zadržan</a:t>
            </a:r>
            <a:r>
              <a:rPr lang="en-GB" dirty="0" smtClean="0"/>
              <a:t> </a:t>
            </a:r>
            <a:r>
              <a:rPr lang="en-GB" dirty="0" err="1" smtClean="0"/>
              <a:t>obim</a:t>
            </a:r>
            <a:r>
              <a:rPr lang="en-GB" dirty="0" smtClean="0"/>
              <a:t> </a:t>
            </a:r>
            <a:r>
              <a:rPr lang="en-GB" dirty="0" err="1" smtClean="0"/>
              <a:t>rada</a:t>
            </a:r>
            <a:r>
              <a:rPr lang="en-GB" dirty="0" smtClean="0"/>
              <a:t> </a:t>
            </a:r>
            <a:r>
              <a:rPr lang="en-GB" dirty="0" err="1" smtClean="0"/>
              <a:t>povećan</a:t>
            </a:r>
            <a:r>
              <a:rPr lang="en-GB" dirty="0" smtClean="0"/>
              <a:t> </a:t>
            </a:r>
            <a:r>
              <a:rPr lang="en-GB" dirty="0" err="1" smtClean="0"/>
              <a:t>intenzitet</a:t>
            </a:r>
            <a:endParaRPr lang="en-GB" dirty="0" smtClean="0"/>
          </a:p>
          <a:p>
            <a:r>
              <a:rPr lang="en-GB" dirty="0" err="1" smtClean="0"/>
              <a:t>Intenzitet</a:t>
            </a:r>
            <a:r>
              <a:rPr lang="en-GB" dirty="0" smtClean="0"/>
              <a:t> rad </a:t>
            </a:r>
            <a:r>
              <a:rPr lang="en-GB" dirty="0" smtClean="0"/>
              <a:t>85%-90%</a:t>
            </a:r>
            <a:endParaRPr lang="en-GB" dirty="0" smtClean="0"/>
          </a:p>
          <a:p>
            <a:r>
              <a:rPr lang="en-GB" dirty="0" err="1" smtClean="0"/>
              <a:t>Pripreme</a:t>
            </a:r>
            <a:r>
              <a:rPr lang="en-GB" dirty="0" smtClean="0"/>
              <a:t> u </a:t>
            </a:r>
            <a:r>
              <a:rPr lang="en-GB" dirty="0" err="1" smtClean="0"/>
              <a:t>Atini</a:t>
            </a:r>
            <a:r>
              <a:rPr lang="en-GB" dirty="0" smtClean="0"/>
              <a:t> u </a:t>
            </a:r>
            <a:r>
              <a:rPr lang="en-GB" dirty="0" err="1" smtClean="0"/>
              <a:t>periodu</a:t>
            </a:r>
            <a:r>
              <a:rPr lang="en-GB" dirty="0" smtClean="0"/>
              <a:t> 10.–25. </a:t>
            </a:r>
            <a:r>
              <a:rPr lang="en-GB" dirty="0" err="1" smtClean="0"/>
              <a:t>decembra</a:t>
            </a:r>
            <a:r>
              <a:rPr lang="en-GB" dirty="0" smtClean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434492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Druga</a:t>
            </a:r>
            <a:r>
              <a:rPr lang="en-GB" dirty="0" smtClean="0"/>
              <a:t> </a:t>
            </a:r>
            <a:r>
              <a:rPr lang="en-GB" dirty="0" err="1" smtClean="0"/>
              <a:t>nedelja</a:t>
            </a:r>
            <a:r>
              <a:rPr lang="en-GB" dirty="0" smtClean="0"/>
              <a:t> </a:t>
            </a:r>
            <a:r>
              <a:rPr lang="en-GB" dirty="0" err="1" smtClean="0"/>
              <a:t>ciklusa</a:t>
            </a:r>
            <a:r>
              <a:rPr lang="en-GB" dirty="0" smtClean="0"/>
              <a:t> – </a:t>
            </a:r>
            <a:r>
              <a:rPr lang="en-GB" dirty="0" err="1" smtClean="0"/>
              <a:t>atina</a:t>
            </a:r>
            <a:r>
              <a:rPr lang="en-GB" dirty="0" smtClean="0"/>
              <a:t> 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91553803"/>
              </p:ext>
            </p:extLst>
          </p:nvPr>
        </p:nvGraphicFramePr>
        <p:xfrm>
          <a:off x="304800" y="1554163"/>
          <a:ext cx="8686800" cy="5125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4872"/>
                <a:gridCol w="4248472"/>
                <a:gridCol w="312345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Dan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Pre </a:t>
                      </a:r>
                      <a:r>
                        <a:rPr lang="en-GB" dirty="0" err="1" smtClean="0"/>
                        <a:t>podne</a:t>
                      </a:r>
                      <a:r>
                        <a:rPr lang="en-GB" dirty="0" smtClean="0"/>
                        <a:t>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err="1" smtClean="0"/>
                        <a:t>Posle</a:t>
                      </a:r>
                      <a:r>
                        <a:rPr lang="en-GB" dirty="0" smtClean="0"/>
                        <a:t> </a:t>
                      </a:r>
                      <a:r>
                        <a:rPr lang="en-GB" dirty="0" err="1" smtClean="0"/>
                        <a:t>podne</a:t>
                      </a:r>
                      <a:r>
                        <a:rPr lang="en-GB" dirty="0" smtClean="0"/>
                        <a:t> 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dirty="0" err="1" smtClean="0"/>
                        <a:t>ponedeljak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err="1" smtClean="0"/>
                        <a:t>zagrevanje</a:t>
                      </a:r>
                      <a:r>
                        <a:rPr lang="en-GB" sz="1600" dirty="0" smtClean="0"/>
                        <a:t> , </a:t>
                      </a:r>
                      <a:r>
                        <a:rPr lang="en-GB" sz="1600" dirty="0" err="1" smtClean="0"/>
                        <a:t>istezanje</a:t>
                      </a:r>
                      <a:r>
                        <a:rPr lang="en-GB" sz="1600" dirty="0" smtClean="0"/>
                        <a:t>, </a:t>
                      </a:r>
                      <a:r>
                        <a:rPr lang="en-GB" sz="1600" dirty="0" err="1" smtClean="0"/>
                        <a:t>prepone</a:t>
                      </a:r>
                      <a:r>
                        <a:rPr lang="en-GB" sz="1600" dirty="0" smtClean="0"/>
                        <a:t> , </a:t>
                      </a:r>
                      <a:r>
                        <a:rPr lang="en-GB" sz="1600" dirty="0" err="1" smtClean="0"/>
                        <a:t>ubrzanja</a:t>
                      </a:r>
                      <a:endParaRPr lang="en-GB" sz="1600" dirty="0" smtClean="0"/>
                    </a:p>
                    <a:p>
                      <a:r>
                        <a:rPr lang="en-GB" sz="1600" dirty="0" smtClean="0"/>
                        <a:t>2x (8x300m) </a:t>
                      </a:r>
                      <a:r>
                        <a:rPr lang="en-GB" sz="1600" dirty="0" err="1" smtClean="0"/>
                        <a:t>pauze</a:t>
                      </a:r>
                      <a:r>
                        <a:rPr lang="en-GB" sz="1600" dirty="0" smtClean="0"/>
                        <a:t> 7min i</a:t>
                      </a:r>
                      <a:r>
                        <a:rPr lang="en-GB" sz="1600" baseline="0" dirty="0" smtClean="0"/>
                        <a:t> 1min tempo 48”</a:t>
                      </a:r>
                    </a:p>
                    <a:p>
                      <a:r>
                        <a:rPr lang="en-GB" sz="1600" baseline="0" dirty="0" err="1" smtClean="0"/>
                        <a:t>Rastrčavanje</a:t>
                      </a:r>
                      <a:r>
                        <a:rPr lang="en-GB" sz="1600" baseline="0" dirty="0" smtClean="0"/>
                        <a:t> i </a:t>
                      </a:r>
                      <a:r>
                        <a:rPr lang="en-GB" sz="1600" baseline="0" dirty="0" err="1" smtClean="0"/>
                        <a:t>istezanje</a:t>
                      </a:r>
                      <a:endParaRPr lang="en-GB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err="1" smtClean="0"/>
                        <a:t>zagrevanje</a:t>
                      </a:r>
                      <a:r>
                        <a:rPr lang="en-GB" sz="1600" dirty="0" smtClean="0"/>
                        <a:t> , </a:t>
                      </a:r>
                      <a:r>
                        <a:rPr lang="en-GB" sz="1600" dirty="0" err="1" smtClean="0"/>
                        <a:t>košarka</a:t>
                      </a:r>
                      <a:endParaRPr lang="en-GB" sz="1600" dirty="0" smtClean="0"/>
                    </a:p>
                    <a:p>
                      <a:r>
                        <a:rPr lang="en-GB" sz="1600" dirty="0" err="1" smtClean="0"/>
                        <a:t>Snaga</a:t>
                      </a:r>
                      <a:r>
                        <a:rPr lang="en-GB" sz="1600" dirty="0" smtClean="0"/>
                        <a:t> 1</a:t>
                      </a:r>
                    </a:p>
                    <a:p>
                      <a:r>
                        <a:rPr lang="en-GB" sz="1600" dirty="0" err="1" smtClean="0"/>
                        <a:t>Kros</a:t>
                      </a:r>
                      <a:r>
                        <a:rPr lang="en-GB" sz="1600" baseline="0" dirty="0" smtClean="0"/>
                        <a:t> </a:t>
                      </a:r>
                      <a:r>
                        <a:rPr lang="en-GB" sz="1600" baseline="0" dirty="0" err="1" smtClean="0"/>
                        <a:t>trčanje</a:t>
                      </a:r>
                      <a:r>
                        <a:rPr lang="en-GB" sz="1600" baseline="0" dirty="0" smtClean="0"/>
                        <a:t> / tempo 4min km</a:t>
                      </a:r>
                    </a:p>
                    <a:p>
                      <a:r>
                        <a:rPr lang="en-GB" sz="1600" baseline="0" dirty="0" smtClean="0"/>
                        <a:t>8min+16min+8min </a:t>
                      </a:r>
                      <a:r>
                        <a:rPr lang="en-GB" sz="1600" dirty="0" smtClean="0"/>
                        <a:t> </a:t>
                      </a:r>
                      <a:r>
                        <a:rPr lang="en-GB" sz="1600" dirty="0" err="1" smtClean="0"/>
                        <a:t>pauza</a:t>
                      </a:r>
                      <a:r>
                        <a:rPr lang="en-GB" sz="1600" dirty="0" smtClean="0"/>
                        <a:t> 4mi</a:t>
                      </a:r>
                      <a:endParaRPr lang="en-GB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dirty="0" err="1" smtClean="0"/>
                        <a:t>utorak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err="1" smtClean="0"/>
                        <a:t>zagrevanje</a:t>
                      </a:r>
                      <a:r>
                        <a:rPr lang="en-GB" sz="1600" dirty="0" smtClean="0"/>
                        <a:t>, </a:t>
                      </a:r>
                      <a:r>
                        <a:rPr lang="en-GB" sz="1600" dirty="0" err="1" smtClean="0"/>
                        <a:t>istezanje</a:t>
                      </a:r>
                      <a:r>
                        <a:rPr lang="en-GB" sz="1600" dirty="0" smtClean="0"/>
                        <a:t>, </a:t>
                      </a:r>
                      <a:r>
                        <a:rPr lang="en-GB" sz="1600" dirty="0" err="1" smtClean="0"/>
                        <a:t>vežbe</a:t>
                      </a:r>
                      <a:r>
                        <a:rPr lang="en-GB" sz="1600" dirty="0" smtClean="0"/>
                        <a:t> </a:t>
                      </a:r>
                      <a:r>
                        <a:rPr lang="en-GB" sz="1600" dirty="0" err="1" smtClean="0"/>
                        <a:t>trčanja</a:t>
                      </a:r>
                      <a:endParaRPr lang="en-GB" sz="1600" dirty="0" smtClean="0"/>
                    </a:p>
                    <a:p>
                      <a:r>
                        <a:rPr lang="en-GB" sz="1600" dirty="0" smtClean="0"/>
                        <a:t>3x(2x50m</a:t>
                      </a:r>
                      <a:r>
                        <a:rPr lang="en-GB" sz="1600" baseline="0" dirty="0" smtClean="0"/>
                        <a:t> vuča+100m+2x50m vuča+100m)</a:t>
                      </a:r>
                    </a:p>
                    <a:p>
                      <a:r>
                        <a:rPr lang="en-GB" sz="1600" baseline="0" dirty="0" err="1" smtClean="0"/>
                        <a:t>Pauze</a:t>
                      </a:r>
                      <a:r>
                        <a:rPr lang="en-GB" sz="1600" baseline="0" dirty="0" smtClean="0"/>
                        <a:t>; 6min i 1,5min</a:t>
                      </a:r>
                    </a:p>
                    <a:p>
                      <a:r>
                        <a:rPr lang="en-GB" sz="1600" baseline="0" dirty="0" err="1" smtClean="0"/>
                        <a:t>Rastrčavanje</a:t>
                      </a:r>
                      <a:r>
                        <a:rPr lang="en-GB" sz="1600" baseline="0" dirty="0" smtClean="0"/>
                        <a:t> i </a:t>
                      </a:r>
                      <a:r>
                        <a:rPr lang="en-GB" sz="1600" baseline="0" dirty="0" err="1" smtClean="0"/>
                        <a:t>istezanje</a:t>
                      </a:r>
                      <a:r>
                        <a:rPr lang="en-GB" sz="1600" baseline="0" dirty="0" smtClean="0"/>
                        <a:t> 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40min</a:t>
                      </a:r>
                      <a:r>
                        <a:rPr lang="en-GB" sz="1600" baseline="0" dirty="0" smtClean="0"/>
                        <a:t> </a:t>
                      </a:r>
                      <a:r>
                        <a:rPr lang="en-GB" sz="1600" baseline="0" dirty="0" err="1" smtClean="0"/>
                        <a:t>ravno</a:t>
                      </a:r>
                      <a:r>
                        <a:rPr lang="en-GB" sz="1600" baseline="0" dirty="0" smtClean="0"/>
                        <a:t> </a:t>
                      </a:r>
                      <a:r>
                        <a:rPr lang="en-GB" sz="1600" baseline="0" dirty="0" err="1" smtClean="0"/>
                        <a:t>kros</a:t>
                      </a:r>
                      <a:r>
                        <a:rPr lang="en-GB" sz="1600" baseline="0" dirty="0" smtClean="0"/>
                        <a:t> </a:t>
                      </a:r>
                      <a:r>
                        <a:rPr lang="en-GB" sz="1600" baseline="0" dirty="0" err="1" smtClean="0"/>
                        <a:t>trčanje</a:t>
                      </a:r>
                      <a:r>
                        <a:rPr lang="en-GB" sz="1600" baseline="0" dirty="0" smtClean="0"/>
                        <a:t> </a:t>
                      </a:r>
                      <a:r>
                        <a:rPr lang="en-GB" sz="1600" baseline="0" dirty="0" err="1" smtClean="0"/>
                        <a:t>relaksacija</a:t>
                      </a:r>
                      <a:endParaRPr lang="en-GB" sz="1600" baseline="0" dirty="0" smtClean="0"/>
                    </a:p>
                    <a:p>
                      <a:r>
                        <a:rPr lang="en-GB" sz="1600" baseline="0" dirty="0" err="1" smtClean="0"/>
                        <a:t>Poskoci</a:t>
                      </a:r>
                      <a:endParaRPr lang="en-GB" sz="1600" baseline="0" dirty="0" smtClean="0"/>
                    </a:p>
                    <a:p>
                      <a:r>
                        <a:rPr lang="en-GB" sz="1600" baseline="0" dirty="0" smtClean="0"/>
                        <a:t>3x( 6x </a:t>
                      </a:r>
                      <a:r>
                        <a:rPr lang="en-GB" sz="1600" baseline="0" dirty="0" err="1" smtClean="0"/>
                        <a:t>na</a:t>
                      </a:r>
                      <a:r>
                        <a:rPr lang="en-GB" sz="1600" baseline="0" dirty="0" smtClean="0"/>
                        <a:t> </a:t>
                      </a:r>
                      <a:r>
                        <a:rPr lang="en-GB" sz="1600" baseline="0" dirty="0" err="1" smtClean="0"/>
                        <a:t>grudi</a:t>
                      </a:r>
                      <a:r>
                        <a:rPr lang="en-GB" sz="1600" baseline="0" dirty="0" smtClean="0"/>
                        <a:t> + 6 </a:t>
                      </a:r>
                      <a:r>
                        <a:rPr lang="en-GB" sz="1600" baseline="0" dirty="0" err="1" smtClean="0"/>
                        <a:t>žablji</a:t>
                      </a:r>
                      <a:r>
                        <a:rPr lang="en-GB" sz="1600" baseline="0" dirty="0" smtClean="0"/>
                        <a:t>   +</a:t>
                      </a:r>
                      <a:r>
                        <a:rPr lang="en-GB" sz="1600" baseline="0" dirty="0" smtClean="0"/>
                        <a:t>6 </a:t>
                      </a:r>
                      <a:r>
                        <a:rPr lang="en-GB" sz="1600" baseline="0" dirty="0" err="1" smtClean="0"/>
                        <a:t>na</a:t>
                      </a:r>
                      <a:r>
                        <a:rPr lang="en-GB" sz="1600" baseline="0" dirty="0" smtClean="0"/>
                        <a:t> </a:t>
                      </a:r>
                      <a:r>
                        <a:rPr lang="en-GB" sz="1600" baseline="0" dirty="0" err="1" smtClean="0"/>
                        <a:t>grudi</a:t>
                      </a:r>
                      <a:r>
                        <a:rPr lang="en-GB" sz="1600" baseline="0" dirty="0" smtClean="0"/>
                        <a:t> </a:t>
                      </a:r>
                      <a:r>
                        <a:rPr lang="en-GB" sz="1600" baseline="0" dirty="0" smtClean="0"/>
                        <a:t>+6 </a:t>
                      </a:r>
                      <a:r>
                        <a:rPr lang="en-GB" sz="1600" baseline="0" dirty="0" err="1" smtClean="0"/>
                        <a:t>žablji</a:t>
                      </a:r>
                      <a:r>
                        <a:rPr lang="en-GB" sz="1600" baseline="0" dirty="0" smtClean="0"/>
                        <a:t>) </a:t>
                      </a:r>
                      <a:endParaRPr lang="en-GB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dirty="0" err="1" smtClean="0"/>
                        <a:t>sreda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err="1" smtClean="0"/>
                        <a:t>zagrevanje</a:t>
                      </a:r>
                      <a:r>
                        <a:rPr lang="en-GB" sz="1600" dirty="0" smtClean="0"/>
                        <a:t> , </a:t>
                      </a:r>
                      <a:r>
                        <a:rPr lang="en-GB" sz="1600" dirty="0" err="1" smtClean="0"/>
                        <a:t>istezanje</a:t>
                      </a:r>
                      <a:r>
                        <a:rPr lang="en-GB" sz="1600" dirty="0" smtClean="0"/>
                        <a:t> , </a:t>
                      </a:r>
                      <a:r>
                        <a:rPr lang="en-GB" sz="1600" dirty="0" err="1" smtClean="0"/>
                        <a:t>ubrzanja</a:t>
                      </a:r>
                      <a:endParaRPr lang="en-GB" sz="1600" dirty="0" smtClean="0"/>
                    </a:p>
                    <a:p>
                      <a:r>
                        <a:rPr lang="en-GB" sz="1600" dirty="0" smtClean="0"/>
                        <a:t>1000m+2000m+1000m+500m+300m+1000m+500m  </a:t>
                      </a:r>
                      <a:r>
                        <a:rPr lang="en-GB" sz="1600" dirty="0" err="1" smtClean="0"/>
                        <a:t>pauza</a:t>
                      </a:r>
                      <a:r>
                        <a:rPr lang="en-GB" sz="1600" dirty="0" smtClean="0"/>
                        <a:t> 7 min</a:t>
                      </a:r>
                    </a:p>
                    <a:p>
                      <a:r>
                        <a:rPr lang="en-GB" sz="1600" dirty="0" smtClean="0"/>
                        <a:t>2;56/6:12/2:55/1:21/44,7/2:51/1:15</a:t>
                      </a:r>
                    </a:p>
                    <a:p>
                      <a:r>
                        <a:rPr lang="en-GB" sz="1600" dirty="0" err="1" smtClean="0"/>
                        <a:t>Rastrčavnje</a:t>
                      </a:r>
                      <a:r>
                        <a:rPr lang="en-GB" sz="1600" baseline="0" dirty="0" smtClean="0"/>
                        <a:t> + </a:t>
                      </a:r>
                      <a:r>
                        <a:rPr lang="en-GB" sz="1600" baseline="0" dirty="0" err="1" smtClean="0"/>
                        <a:t>istezanje</a:t>
                      </a:r>
                      <a:endParaRPr lang="en-GB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err="1" smtClean="0"/>
                        <a:t>Zagrevanje</a:t>
                      </a:r>
                      <a:r>
                        <a:rPr lang="en-GB" sz="1600" baseline="0" dirty="0" smtClean="0"/>
                        <a:t> , </a:t>
                      </a:r>
                      <a:r>
                        <a:rPr lang="en-GB" sz="1600" baseline="0" dirty="0" err="1" smtClean="0"/>
                        <a:t>košarka</a:t>
                      </a:r>
                      <a:endParaRPr lang="en-GB" sz="1600" baseline="0" dirty="0" smtClean="0"/>
                    </a:p>
                    <a:p>
                      <a:r>
                        <a:rPr lang="en-GB" sz="1600" baseline="0" dirty="0" err="1" smtClean="0"/>
                        <a:t>Snaga</a:t>
                      </a:r>
                      <a:r>
                        <a:rPr lang="en-GB" sz="1600" baseline="0" dirty="0" smtClean="0"/>
                        <a:t> 2</a:t>
                      </a:r>
                    </a:p>
                    <a:p>
                      <a:r>
                        <a:rPr lang="en-GB" sz="1600" baseline="0" dirty="0" smtClean="0"/>
                        <a:t>20 min </a:t>
                      </a:r>
                      <a:r>
                        <a:rPr lang="en-GB" sz="1600" baseline="0" dirty="0" err="1" smtClean="0"/>
                        <a:t>ravno</a:t>
                      </a:r>
                      <a:r>
                        <a:rPr lang="en-GB" sz="1600" baseline="0" dirty="0" smtClean="0"/>
                        <a:t> </a:t>
                      </a:r>
                      <a:r>
                        <a:rPr lang="en-GB" sz="1600" baseline="0" dirty="0" err="1" smtClean="0"/>
                        <a:t>relaksaciono</a:t>
                      </a:r>
                      <a:r>
                        <a:rPr lang="en-GB" sz="1600" baseline="0" dirty="0" smtClean="0"/>
                        <a:t> </a:t>
                      </a:r>
                      <a:r>
                        <a:rPr lang="en-GB" sz="1600" baseline="0" dirty="0" err="1" smtClean="0"/>
                        <a:t>trčanje</a:t>
                      </a:r>
                      <a:endParaRPr lang="en-GB" sz="1600" baseline="0" dirty="0" smtClean="0"/>
                    </a:p>
                    <a:p>
                      <a:r>
                        <a:rPr lang="en-GB" sz="1600" baseline="0" dirty="0" smtClean="0"/>
                        <a:t>                     </a:t>
                      </a:r>
                      <a:r>
                        <a:rPr lang="en-GB" sz="1600" baseline="0" dirty="0" err="1" smtClean="0"/>
                        <a:t>masaža</a:t>
                      </a:r>
                      <a:r>
                        <a:rPr lang="en-GB" sz="1600" baseline="0" dirty="0" smtClean="0"/>
                        <a:t> </a:t>
                      </a:r>
                      <a:endParaRPr lang="en-GB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dirty="0" err="1" smtClean="0"/>
                        <a:t>četvrtak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err="1" smtClean="0"/>
                        <a:t>Zagrevanje</a:t>
                      </a:r>
                      <a:r>
                        <a:rPr lang="en-GB" sz="1600" dirty="0" smtClean="0"/>
                        <a:t>, </a:t>
                      </a:r>
                      <a:r>
                        <a:rPr lang="en-GB" sz="1600" dirty="0" err="1" smtClean="0"/>
                        <a:t>vežbe</a:t>
                      </a:r>
                      <a:r>
                        <a:rPr lang="en-GB" sz="1600" baseline="0" dirty="0" smtClean="0"/>
                        <a:t> </a:t>
                      </a:r>
                      <a:r>
                        <a:rPr lang="en-GB" sz="1600" baseline="0" dirty="0" err="1" smtClean="0"/>
                        <a:t>istezanja</a:t>
                      </a:r>
                      <a:r>
                        <a:rPr lang="en-GB" sz="1600" baseline="0" dirty="0" smtClean="0"/>
                        <a:t> , </a:t>
                      </a:r>
                      <a:r>
                        <a:rPr lang="en-GB" sz="1600" baseline="0" dirty="0" err="1" smtClean="0"/>
                        <a:t>ubrzanja</a:t>
                      </a:r>
                      <a:endParaRPr lang="en-GB" sz="1600" baseline="0" dirty="0" smtClean="0"/>
                    </a:p>
                    <a:p>
                      <a:r>
                        <a:rPr lang="en-GB" sz="1600" baseline="0" dirty="0" err="1" smtClean="0"/>
                        <a:t>Brdo</a:t>
                      </a:r>
                      <a:r>
                        <a:rPr lang="en-GB" sz="1600" baseline="0" dirty="0" smtClean="0"/>
                        <a:t> </a:t>
                      </a:r>
                    </a:p>
                    <a:p>
                      <a:r>
                        <a:rPr lang="en-GB" sz="1600" baseline="0" dirty="0" smtClean="0"/>
                        <a:t>6x( 80b+80k+120b+120k+80b+80k+120b</a:t>
                      </a:r>
                    </a:p>
                    <a:p>
                      <a:r>
                        <a:rPr lang="en-GB" sz="1600" dirty="0" smtClean="0"/>
                        <a:t>2x16min  5p+3r+3p+5r  </a:t>
                      </a:r>
                      <a:r>
                        <a:rPr lang="en-GB" sz="1600" dirty="0" err="1" smtClean="0"/>
                        <a:t>pauza</a:t>
                      </a:r>
                      <a:r>
                        <a:rPr lang="en-GB" sz="1600" dirty="0" smtClean="0"/>
                        <a:t> 7min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err="1" smtClean="0"/>
                        <a:t>Pauza</a:t>
                      </a:r>
                      <a:r>
                        <a:rPr lang="en-GB" sz="1600" dirty="0" smtClean="0"/>
                        <a:t> </a:t>
                      </a:r>
                    </a:p>
                    <a:p>
                      <a:pPr algn="ctr"/>
                      <a:endParaRPr lang="en-GB" sz="1600" dirty="0" smtClean="0"/>
                    </a:p>
                    <a:p>
                      <a:pPr algn="ctr"/>
                      <a:r>
                        <a:rPr lang="en-GB" sz="1600" dirty="0" err="1" smtClean="0"/>
                        <a:t>masaža</a:t>
                      </a:r>
                      <a:r>
                        <a:rPr lang="en-GB" sz="1600" dirty="0" smtClean="0"/>
                        <a:t> </a:t>
                      </a:r>
                      <a:endParaRPr lang="en-GB" sz="1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290369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33397906"/>
              </p:ext>
            </p:extLst>
          </p:nvPr>
        </p:nvGraphicFramePr>
        <p:xfrm>
          <a:off x="304800" y="1554163"/>
          <a:ext cx="8686800" cy="409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58888"/>
                <a:gridCol w="4332312"/>
                <a:gridCol w="2895600"/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 err="1" smtClean="0"/>
                        <a:t>dan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Pre </a:t>
                      </a:r>
                      <a:r>
                        <a:rPr lang="en-GB" dirty="0" err="1" smtClean="0"/>
                        <a:t>podne</a:t>
                      </a:r>
                      <a:r>
                        <a:rPr lang="en-GB" dirty="0" smtClean="0"/>
                        <a:t>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err="1" smtClean="0"/>
                        <a:t>Posle</a:t>
                      </a:r>
                      <a:r>
                        <a:rPr lang="en-GB" dirty="0" smtClean="0"/>
                        <a:t> </a:t>
                      </a:r>
                      <a:r>
                        <a:rPr lang="en-GB" dirty="0" err="1" smtClean="0"/>
                        <a:t>podne</a:t>
                      </a:r>
                      <a:r>
                        <a:rPr lang="en-GB" dirty="0" smtClean="0"/>
                        <a:t> 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dirty="0" err="1" smtClean="0"/>
                        <a:t>petak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err="1" smtClean="0"/>
                        <a:t>Zagrevane</a:t>
                      </a:r>
                      <a:r>
                        <a:rPr lang="en-GB" sz="1600" dirty="0" smtClean="0"/>
                        <a:t>, </a:t>
                      </a:r>
                      <a:r>
                        <a:rPr lang="en-GB" sz="1600" dirty="0" err="1" smtClean="0"/>
                        <a:t>istezanje</a:t>
                      </a:r>
                      <a:r>
                        <a:rPr lang="en-GB" sz="1600" dirty="0" smtClean="0"/>
                        <a:t>,</a:t>
                      </a:r>
                      <a:r>
                        <a:rPr lang="en-GB" sz="1600" baseline="0" dirty="0" smtClean="0"/>
                        <a:t> </a:t>
                      </a:r>
                      <a:r>
                        <a:rPr lang="en-GB" sz="1600" baseline="0" dirty="0" err="1" smtClean="0"/>
                        <a:t>vežbe</a:t>
                      </a:r>
                      <a:r>
                        <a:rPr lang="en-GB" sz="1600" baseline="0" dirty="0" smtClean="0"/>
                        <a:t> </a:t>
                      </a:r>
                      <a:r>
                        <a:rPr lang="en-GB" sz="1600" baseline="0" dirty="0" err="1" smtClean="0"/>
                        <a:t>trčanja</a:t>
                      </a:r>
                      <a:r>
                        <a:rPr lang="en-GB" sz="1600" baseline="0" dirty="0" smtClean="0"/>
                        <a:t> , </a:t>
                      </a:r>
                      <a:r>
                        <a:rPr lang="en-GB" sz="1600" baseline="0" dirty="0" err="1" smtClean="0"/>
                        <a:t>ubrzanja</a:t>
                      </a:r>
                      <a:endParaRPr lang="en-GB" sz="1600" baseline="0" dirty="0" smtClean="0"/>
                    </a:p>
                    <a:p>
                      <a:r>
                        <a:rPr lang="en-GB" sz="1600" baseline="0" dirty="0" smtClean="0"/>
                        <a:t>3x( 100g+50m+100g+50g+100m+50g)</a:t>
                      </a:r>
                    </a:p>
                    <a:p>
                      <a:r>
                        <a:rPr lang="en-GB" sz="1600" baseline="0" dirty="0" err="1" smtClean="0"/>
                        <a:t>Pauza</a:t>
                      </a:r>
                      <a:r>
                        <a:rPr lang="en-GB" sz="1600" baseline="0" dirty="0" smtClean="0"/>
                        <a:t> 7min i 3min </a:t>
                      </a:r>
                    </a:p>
                    <a:p>
                      <a:r>
                        <a:rPr lang="en-GB" sz="1600" baseline="0" dirty="0" err="1" smtClean="0"/>
                        <a:t>rastrčavanje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err="1" smtClean="0"/>
                        <a:t>Zagrevanje</a:t>
                      </a:r>
                      <a:r>
                        <a:rPr lang="en-GB" sz="1600" dirty="0" smtClean="0"/>
                        <a:t>, </a:t>
                      </a:r>
                      <a:r>
                        <a:rPr lang="en-GB" sz="1600" dirty="0" err="1" smtClean="0"/>
                        <a:t>vežbe</a:t>
                      </a:r>
                      <a:r>
                        <a:rPr lang="en-GB" sz="1600" baseline="0" dirty="0" smtClean="0"/>
                        <a:t> </a:t>
                      </a:r>
                      <a:r>
                        <a:rPr lang="en-GB" sz="1600" baseline="0" dirty="0" err="1" smtClean="0"/>
                        <a:t>istezanja</a:t>
                      </a:r>
                      <a:endParaRPr lang="en-GB" sz="1600" baseline="0" dirty="0" smtClean="0"/>
                    </a:p>
                    <a:p>
                      <a:r>
                        <a:rPr lang="en-GB" sz="1600" baseline="0" dirty="0" err="1" smtClean="0"/>
                        <a:t>Snaga</a:t>
                      </a:r>
                      <a:r>
                        <a:rPr lang="en-GB" sz="1600" baseline="0" dirty="0" smtClean="0"/>
                        <a:t> 2</a:t>
                      </a:r>
                    </a:p>
                    <a:p>
                      <a:r>
                        <a:rPr lang="en-GB" sz="1600" baseline="0" dirty="0" smtClean="0"/>
                        <a:t>30min </a:t>
                      </a:r>
                      <a:r>
                        <a:rPr lang="en-GB" sz="1600" baseline="0" dirty="0" err="1" smtClean="0"/>
                        <a:t>ravno</a:t>
                      </a:r>
                      <a:r>
                        <a:rPr lang="en-GB" sz="1600" baseline="0" dirty="0" smtClean="0"/>
                        <a:t> </a:t>
                      </a:r>
                      <a:r>
                        <a:rPr lang="en-GB" sz="1600" baseline="0" dirty="0" err="1" smtClean="0"/>
                        <a:t>trčanje</a:t>
                      </a:r>
                      <a:r>
                        <a:rPr lang="en-GB" sz="1600" baseline="0" dirty="0" smtClean="0"/>
                        <a:t> 3:40</a:t>
                      </a:r>
                      <a:endParaRPr lang="en-GB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dirty="0" err="1" smtClean="0"/>
                        <a:t>subota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err="1" smtClean="0"/>
                        <a:t>Zagrevanje</a:t>
                      </a:r>
                      <a:r>
                        <a:rPr lang="en-GB" sz="1600" dirty="0" smtClean="0"/>
                        <a:t> , </a:t>
                      </a:r>
                      <a:r>
                        <a:rPr lang="en-GB" sz="1600" dirty="0" err="1" smtClean="0"/>
                        <a:t>vežbe</a:t>
                      </a:r>
                      <a:r>
                        <a:rPr lang="en-GB" sz="1600" dirty="0" smtClean="0"/>
                        <a:t> </a:t>
                      </a:r>
                      <a:r>
                        <a:rPr lang="en-GB" sz="1600" dirty="0" err="1" smtClean="0"/>
                        <a:t>istezanja</a:t>
                      </a:r>
                      <a:r>
                        <a:rPr lang="en-GB" sz="1600" dirty="0" smtClean="0"/>
                        <a:t>,</a:t>
                      </a:r>
                      <a:r>
                        <a:rPr lang="en-GB" sz="1600" baseline="0" dirty="0" smtClean="0"/>
                        <a:t> </a:t>
                      </a:r>
                      <a:r>
                        <a:rPr lang="en-GB" sz="1600" baseline="0" dirty="0" err="1" smtClean="0"/>
                        <a:t>ubrzanja</a:t>
                      </a:r>
                      <a:endParaRPr lang="en-GB" sz="1600" baseline="0" dirty="0" smtClean="0"/>
                    </a:p>
                    <a:p>
                      <a:r>
                        <a:rPr lang="en-GB" sz="1600" baseline="0" dirty="0" smtClean="0"/>
                        <a:t>800m </a:t>
                      </a:r>
                      <a:r>
                        <a:rPr lang="en-GB" sz="1600" baseline="0" dirty="0" err="1" smtClean="0"/>
                        <a:t>džog</a:t>
                      </a:r>
                      <a:r>
                        <a:rPr lang="en-GB" sz="1600" baseline="0" dirty="0" smtClean="0"/>
                        <a:t> +600m </a:t>
                      </a:r>
                      <a:r>
                        <a:rPr lang="en-GB" sz="1600" baseline="0" dirty="0" err="1" smtClean="0"/>
                        <a:t>pauza</a:t>
                      </a:r>
                      <a:r>
                        <a:rPr lang="en-GB" sz="1600" baseline="0" dirty="0" smtClean="0"/>
                        <a:t> 5 min 1:35</a:t>
                      </a:r>
                    </a:p>
                    <a:p>
                      <a:r>
                        <a:rPr lang="en-GB" sz="1600" baseline="0" dirty="0" err="1" smtClean="0"/>
                        <a:t>Pauza</a:t>
                      </a:r>
                      <a:r>
                        <a:rPr lang="en-GB" sz="1600" baseline="0" dirty="0" smtClean="0"/>
                        <a:t> 7 min</a:t>
                      </a:r>
                    </a:p>
                    <a:p>
                      <a:r>
                        <a:rPr lang="en-GB" sz="1600" baseline="0" dirty="0" smtClean="0"/>
                        <a:t>800m </a:t>
                      </a:r>
                      <a:r>
                        <a:rPr lang="en-GB" sz="1600" baseline="0" dirty="0" err="1" smtClean="0"/>
                        <a:t>džog</a:t>
                      </a:r>
                      <a:r>
                        <a:rPr lang="en-GB" sz="1600" baseline="0" dirty="0" smtClean="0"/>
                        <a:t> +600m </a:t>
                      </a:r>
                      <a:r>
                        <a:rPr lang="en-GB" sz="1600" baseline="0" dirty="0" err="1" smtClean="0"/>
                        <a:t>pauza</a:t>
                      </a:r>
                      <a:r>
                        <a:rPr lang="en-GB" sz="1600" baseline="0" dirty="0" smtClean="0"/>
                        <a:t> 5 min 1;34</a:t>
                      </a:r>
                    </a:p>
                    <a:p>
                      <a:r>
                        <a:rPr lang="en-GB" sz="1600" baseline="0" dirty="0" smtClean="0"/>
                        <a:t>800m </a:t>
                      </a:r>
                      <a:r>
                        <a:rPr lang="en-GB" sz="1600" baseline="0" dirty="0" err="1" smtClean="0"/>
                        <a:t>džog</a:t>
                      </a:r>
                      <a:r>
                        <a:rPr lang="en-GB" sz="1600" baseline="0" dirty="0" smtClean="0"/>
                        <a:t> +1000m </a:t>
                      </a:r>
                      <a:r>
                        <a:rPr lang="en-GB" sz="1600" baseline="0" dirty="0" err="1" smtClean="0"/>
                        <a:t>pauza</a:t>
                      </a:r>
                      <a:r>
                        <a:rPr lang="en-GB" sz="1600" baseline="0" dirty="0" smtClean="0"/>
                        <a:t> 5 min 2:48</a:t>
                      </a:r>
                    </a:p>
                    <a:p>
                      <a:r>
                        <a:rPr lang="en-GB" sz="1600" baseline="0" dirty="0" smtClean="0"/>
                        <a:t>800m </a:t>
                      </a:r>
                      <a:r>
                        <a:rPr lang="en-GB" sz="1600" baseline="0" dirty="0" err="1" smtClean="0"/>
                        <a:t>džog</a:t>
                      </a:r>
                      <a:r>
                        <a:rPr lang="en-GB" sz="1600" baseline="0" dirty="0" smtClean="0"/>
                        <a:t> +600m </a:t>
                      </a:r>
                      <a:r>
                        <a:rPr lang="en-GB" sz="1600" baseline="0" dirty="0" err="1" smtClean="0"/>
                        <a:t>pauza</a:t>
                      </a:r>
                      <a:r>
                        <a:rPr lang="en-GB" sz="1600" baseline="0" dirty="0" smtClean="0"/>
                        <a:t> 5 min 1:33</a:t>
                      </a:r>
                    </a:p>
                    <a:p>
                      <a:r>
                        <a:rPr lang="en-GB" sz="1600" baseline="0" dirty="0" err="1" smtClean="0"/>
                        <a:t>Džog</a:t>
                      </a:r>
                      <a:r>
                        <a:rPr lang="en-GB" sz="1600" baseline="0" dirty="0" smtClean="0"/>
                        <a:t> 200r+100vk+200r+100k+200r</a:t>
                      </a:r>
                    </a:p>
                    <a:p>
                      <a:r>
                        <a:rPr lang="en-GB" sz="1600" baseline="0" dirty="0" err="1" smtClean="0"/>
                        <a:t>rastrčavannje</a:t>
                      </a:r>
                      <a:endParaRPr lang="en-GB" sz="1600" baseline="0" dirty="0" smtClean="0"/>
                    </a:p>
                    <a:p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err="1" smtClean="0"/>
                        <a:t>pauza</a:t>
                      </a:r>
                      <a:r>
                        <a:rPr lang="en-GB" sz="1600" dirty="0" smtClean="0"/>
                        <a:t> </a:t>
                      </a:r>
                    </a:p>
                    <a:p>
                      <a:pPr algn="ctr"/>
                      <a:r>
                        <a:rPr lang="en-GB" sz="1600" dirty="0" err="1" smtClean="0"/>
                        <a:t>hidro</a:t>
                      </a:r>
                      <a:r>
                        <a:rPr lang="en-GB" sz="1600" dirty="0" smtClean="0"/>
                        <a:t> </a:t>
                      </a:r>
                      <a:r>
                        <a:rPr lang="en-GB" sz="1600" dirty="0" err="1" smtClean="0"/>
                        <a:t>masaža</a:t>
                      </a:r>
                      <a:endParaRPr lang="en-GB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dirty="0" err="1" smtClean="0"/>
                        <a:t>nedelja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err="1" smtClean="0"/>
                        <a:t>pauza</a:t>
                      </a:r>
                      <a:r>
                        <a:rPr lang="en-GB" sz="1600" dirty="0" smtClean="0"/>
                        <a:t> 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err="1" smtClean="0"/>
                        <a:t>pauza</a:t>
                      </a:r>
                      <a:endParaRPr lang="en-GB" sz="1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590028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Opuštajuća</a:t>
            </a:r>
            <a:r>
              <a:rPr lang="en-GB" dirty="0" smtClean="0"/>
              <a:t> </a:t>
            </a:r>
            <a:r>
              <a:rPr lang="en-GB" dirty="0" err="1" smtClean="0"/>
              <a:t>nedelja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 smtClean="0"/>
              <a:t>Urađeno</a:t>
            </a:r>
            <a:r>
              <a:rPr lang="en-GB" dirty="0" smtClean="0"/>
              <a:t> 5 </a:t>
            </a:r>
            <a:r>
              <a:rPr lang="en-GB" dirty="0" err="1" smtClean="0"/>
              <a:t>kombinovanih</a:t>
            </a:r>
            <a:r>
              <a:rPr lang="en-GB" dirty="0" smtClean="0"/>
              <a:t> </a:t>
            </a:r>
            <a:r>
              <a:rPr lang="en-GB" dirty="0" err="1" smtClean="0"/>
              <a:t>treninga</a:t>
            </a:r>
            <a:r>
              <a:rPr lang="en-GB" dirty="0" smtClean="0"/>
              <a:t> </a:t>
            </a:r>
          </a:p>
          <a:p>
            <a:r>
              <a:rPr lang="en-GB" dirty="0" err="1" smtClean="0"/>
              <a:t>Pauza</a:t>
            </a:r>
            <a:r>
              <a:rPr lang="en-GB" dirty="0" smtClean="0"/>
              <a:t> </a:t>
            </a:r>
            <a:r>
              <a:rPr lang="en-GB" dirty="0" err="1" smtClean="0"/>
              <a:t>četvratk</a:t>
            </a:r>
            <a:r>
              <a:rPr lang="en-GB" dirty="0" smtClean="0"/>
              <a:t> i </a:t>
            </a:r>
            <a:r>
              <a:rPr lang="en-GB" dirty="0" err="1" smtClean="0"/>
              <a:t>nedelja</a:t>
            </a:r>
            <a:r>
              <a:rPr lang="en-GB" dirty="0" smtClean="0"/>
              <a:t> </a:t>
            </a:r>
          </a:p>
          <a:p>
            <a:r>
              <a:rPr lang="en-GB" dirty="0" smtClean="0"/>
              <a:t>interval + snag 2; </a:t>
            </a:r>
            <a:r>
              <a:rPr lang="en-GB" dirty="0" err="1" smtClean="0"/>
              <a:t>brzina</a:t>
            </a:r>
            <a:r>
              <a:rPr lang="en-GB" dirty="0" smtClean="0"/>
              <a:t>; </a:t>
            </a:r>
            <a:r>
              <a:rPr lang="en-GB" dirty="0" err="1" smtClean="0"/>
              <a:t>spcf</a:t>
            </a:r>
            <a:r>
              <a:rPr lang="en-GB" dirty="0" smtClean="0"/>
              <a:t>. </a:t>
            </a:r>
            <a:r>
              <a:rPr lang="en-GB" dirty="0" err="1" smtClean="0"/>
              <a:t>Izdržljivost</a:t>
            </a:r>
            <a:r>
              <a:rPr lang="en-GB" dirty="0" smtClean="0"/>
              <a:t>;</a:t>
            </a:r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   </a:t>
            </a:r>
            <a:r>
              <a:rPr lang="en-GB" dirty="0" err="1" smtClean="0"/>
              <a:t>snaga</a:t>
            </a:r>
            <a:r>
              <a:rPr lang="en-GB" dirty="0" smtClean="0"/>
              <a:t> 1 +</a:t>
            </a:r>
            <a:r>
              <a:rPr lang="en-GB" dirty="0" err="1" smtClean="0"/>
              <a:t>kros</a:t>
            </a:r>
            <a:r>
              <a:rPr lang="en-GB" dirty="0" smtClean="0"/>
              <a:t> </a:t>
            </a:r>
            <a:r>
              <a:rPr lang="en-GB" dirty="0" err="1" smtClean="0"/>
              <a:t>trčanje</a:t>
            </a:r>
            <a:r>
              <a:rPr lang="en-GB" dirty="0" smtClean="0"/>
              <a:t>, </a:t>
            </a:r>
            <a:r>
              <a:rPr lang="en-GB" dirty="0" err="1" smtClean="0"/>
              <a:t>džog</a:t>
            </a:r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946032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endParaRPr lang="en-GB" dirty="0" smtClean="0"/>
          </a:p>
          <a:p>
            <a:pPr marL="0" indent="0" algn="just">
              <a:buNone/>
            </a:pPr>
            <a:r>
              <a:rPr lang="en-GB" dirty="0" smtClean="0"/>
              <a:t>“</a:t>
            </a:r>
            <a:r>
              <a:rPr lang="en-GB" b="1" dirty="0" err="1" smtClean="0"/>
              <a:t>Znanja</a:t>
            </a:r>
            <a:r>
              <a:rPr lang="en-GB" dirty="0" smtClean="0"/>
              <a:t>, </a:t>
            </a:r>
            <a:r>
              <a:rPr lang="en-GB" dirty="0" err="1" smtClean="0"/>
              <a:t>iz</a:t>
            </a:r>
            <a:r>
              <a:rPr lang="en-GB" dirty="0" smtClean="0"/>
              <a:t> </a:t>
            </a:r>
            <a:r>
              <a:rPr lang="en-GB" dirty="0" err="1" smtClean="0"/>
              <a:t>bilo</a:t>
            </a:r>
            <a:r>
              <a:rPr lang="en-GB" dirty="0" smtClean="0"/>
              <a:t> </a:t>
            </a:r>
            <a:r>
              <a:rPr lang="en-GB" dirty="0" err="1" smtClean="0"/>
              <a:t>koje</a:t>
            </a:r>
            <a:r>
              <a:rPr lang="en-GB" dirty="0" smtClean="0"/>
              <a:t> </a:t>
            </a:r>
            <a:r>
              <a:rPr lang="en-GB" dirty="0" err="1" smtClean="0"/>
              <a:t>oblasti</a:t>
            </a:r>
            <a:r>
              <a:rPr lang="en-GB" dirty="0" smtClean="0"/>
              <a:t> </a:t>
            </a:r>
            <a:r>
              <a:rPr lang="en-GB" dirty="0" err="1" smtClean="0"/>
              <a:t>života</a:t>
            </a:r>
            <a:r>
              <a:rPr lang="en-GB" dirty="0" smtClean="0"/>
              <a:t>, </a:t>
            </a:r>
            <a:r>
              <a:rPr lang="en-GB" dirty="0" err="1" smtClean="0"/>
              <a:t>nisu</a:t>
            </a:r>
            <a:r>
              <a:rPr lang="en-GB" dirty="0" smtClean="0"/>
              <a:t> </a:t>
            </a:r>
            <a:r>
              <a:rPr lang="en-GB" dirty="0" err="1" smtClean="0"/>
              <a:t>dovoljna</a:t>
            </a:r>
            <a:r>
              <a:rPr lang="en-GB" dirty="0" smtClean="0"/>
              <a:t> </a:t>
            </a:r>
            <a:r>
              <a:rPr lang="en-GB" dirty="0" err="1" smtClean="0"/>
              <a:t>ako</a:t>
            </a:r>
            <a:r>
              <a:rPr lang="en-GB" dirty="0" smtClean="0"/>
              <a:t> ne </a:t>
            </a:r>
            <a:r>
              <a:rPr lang="en-GB" dirty="0" err="1" smtClean="0"/>
              <a:t>postanu</a:t>
            </a:r>
            <a:r>
              <a:rPr lang="en-GB" dirty="0" smtClean="0"/>
              <a:t> – </a:t>
            </a:r>
            <a:r>
              <a:rPr lang="en-GB" b="1" dirty="0" err="1" smtClean="0"/>
              <a:t>saznanja</a:t>
            </a:r>
            <a:r>
              <a:rPr lang="en-GB" dirty="0" smtClean="0"/>
              <a:t>. A </a:t>
            </a:r>
            <a:r>
              <a:rPr lang="en-GB" dirty="0" err="1" smtClean="0"/>
              <a:t>znanja</a:t>
            </a:r>
            <a:r>
              <a:rPr lang="en-GB" dirty="0" smtClean="0"/>
              <a:t> </a:t>
            </a:r>
            <a:r>
              <a:rPr lang="en-GB" dirty="0" err="1" smtClean="0"/>
              <a:t>postaju</a:t>
            </a:r>
            <a:r>
              <a:rPr lang="en-GB" dirty="0" smtClean="0"/>
              <a:t> </a:t>
            </a:r>
            <a:r>
              <a:rPr lang="en-GB" dirty="0" err="1" smtClean="0"/>
              <a:t>saznanja</a:t>
            </a:r>
            <a:r>
              <a:rPr lang="en-GB" dirty="0" smtClean="0"/>
              <a:t> </a:t>
            </a:r>
            <a:r>
              <a:rPr lang="en-GB" dirty="0" err="1" smtClean="0"/>
              <a:t>kada</a:t>
            </a:r>
            <a:r>
              <a:rPr lang="en-GB" dirty="0" smtClean="0"/>
              <a:t> </a:t>
            </a:r>
            <a:r>
              <a:rPr lang="en-GB" dirty="0" err="1" smtClean="0"/>
              <a:t>smo</a:t>
            </a:r>
            <a:r>
              <a:rPr lang="en-GB" dirty="0" smtClean="0"/>
              <a:t> </a:t>
            </a:r>
            <a:r>
              <a:rPr lang="en-GB" dirty="0" err="1" smtClean="0"/>
              <a:t>ih</a:t>
            </a:r>
            <a:r>
              <a:rPr lang="en-GB" dirty="0" smtClean="0"/>
              <a:t> “</a:t>
            </a:r>
            <a:r>
              <a:rPr lang="en-GB" dirty="0" err="1" smtClean="0"/>
              <a:t>svarili</a:t>
            </a:r>
            <a:r>
              <a:rPr lang="en-GB" dirty="0" smtClean="0"/>
              <a:t>”, </a:t>
            </a:r>
            <a:r>
              <a:rPr lang="en-GB" dirty="0" err="1" smtClean="0"/>
              <a:t>odnosno</a:t>
            </a:r>
            <a:r>
              <a:rPr lang="en-GB" dirty="0" smtClean="0"/>
              <a:t> </a:t>
            </a:r>
            <a:r>
              <a:rPr lang="en-GB" dirty="0" err="1" smtClean="0"/>
              <a:t>proživeli</a:t>
            </a:r>
            <a:r>
              <a:rPr lang="en-GB" dirty="0" smtClean="0"/>
              <a:t> (</a:t>
            </a:r>
            <a:r>
              <a:rPr lang="en-GB" dirty="0" err="1" smtClean="0"/>
              <a:t>doživeli</a:t>
            </a:r>
            <a:r>
              <a:rPr lang="en-GB" dirty="0" smtClean="0"/>
              <a:t>).” </a:t>
            </a:r>
          </a:p>
          <a:p>
            <a:pPr marL="0" indent="0" algn="just">
              <a:buNone/>
            </a:pPr>
            <a:r>
              <a:rPr lang="en-GB" dirty="0" err="1" smtClean="0"/>
              <a:t>Prof,dr</a:t>
            </a:r>
            <a:r>
              <a:rPr lang="en-GB" dirty="0" smtClean="0"/>
              <a:t> </a:t>
            </a:r>
            <a:r>
              <a:rPr lang="en-GB" dirty="0" err="1" smtClean="0"/>
              <a:t>Vladeta</a:t>
            </a:r>
            <a:r>
              <a:rPr lang="en-GB" dirty="0" smtClean="0"/>
              <a:t> </a:t>
            </a:r>
            <a:r>
              <a:rPr lang="en-GB" dirty="0" err="1" smtClean="0"/>
              <a:t>Jerotić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80594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Udarni</a:t>
            </a:r>
            <a:r>
              <a:rPr lang="en-GB" dirty="0" smtClean="0"/>
              <a:t> </a:t>
            </a:r>
            <a:r>
              <a:rPr lang="en-GB" dirty="0" err="1" smtClean="0"/>
              <a:t>ciklus</a:t>
            </a:r>
            <a:r>
              <a:rPr lang="en-GB" dirty="0" smtClean="0"/>
              <a:t> 4</a:t>
            </a:r>
            <a:r>
              <a:rPr lang="en-GB" dirty="0" smtClean="0"/>
              <a:t>. - 28</a:t>
            </a:r>
            <a:r>
              <a:rPr lang="en-GB" dirty="0" smtClean="0"/>
              <a:t>. </a:t>
            </a:r>
            <a:r>
              <a:rPr lang="en-GB" dirty="0" err="1" smtClean="0"/>
              <a:t>januar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 smtClean="0"/>
              <a:t>Urađeno</a:t>
            </a:r>
            <a:r>
              <a:rPr lang="en-GB" dirty="0" smtClean="0"/>
              <a:t> 37 </a:t>
            </a:r>
            <a:r>
              <a:rPr lang="en-GB" dirty="0" err="1" smtClean="0"/>
              <a:t>treninga</a:t>
            </a:r>
            <a:r>
              <a:rPr lang="en-GB" dirty="0" smtClean="0"/>
              <a:t> </a:t>
            </a:r>
            <a:r>
              <a:rPr lang="en-GB" dirty="0" smtClean="0"/>
              <a:t>(11+12+10+4)</a:t>
            </a:r>
            <a:endParaRPr lang="en-GB" dirty="0" smtClean="0"/>
          </a:p>
          <a:p>
            <a:r>
              <a:rPr lang="en-GB" dirty="0" err="1" smtClean="0"/>
              <a:t>Smanjenje</a:t>
            </a:r>
            <a:r>
              <a:rPr lang="en-GB" dirty="0" smtClean="0"/>
              <a:t> </a:t>
            </a:r>
            <a:r>
              <a:rPr lang="en-GB" dirty="0" err="1" smtClean="0"/>
              <a:t>obima</a:t>
            </a:r>
            <a:r>
              <a:rPr lang="en-GB" dirty="0" smtClean="0"/>
              <a:t> i </a:t>
            </a:r>
            <a:r>
              <a:rPr lang="en-GB" dirty="0" err="1" smtClean="0"/>
              <a:t>povećanje</a:t>
            </a:r>
            <a:r>
              <a:rPr lang="en-GB" dirty="0" smtClean="0"/>
              <a:t> </a:t>
            </a:r>
            <a:r>
              <a:rPr lang="en-GB" dirty="0" err="1" smtClean="0"/>
              <a:t>intenziteta</a:t>
            </a:r>
            <a:endParaRPr lang="en-GB" dirty="0" smtClean="0"/>
          </a:p>
          <a:p>
            <a:r>
              <a:rPr lang="en-GB" dirty="0" smtClean="0"/>
              <a:t>Rad </a:t>
            </a:r>
            <a:r>
              <a:rPr lang="en-GB" dirty="0" err="1" smtClean="0"/>
              <a:t>na</a:t>
            </a:r>
            <a:r>
              <a:rPr lang="en-GB" dirty="0" smtClean="0"/>
              <a:t> </a:t>
            </a:r>
            <a:r>
              <a:rPr lang="en-GB" dirty="0" err="1" smtClean="0"/>
              <a:t>specf</a:t>
            </a:r>
            <a:r>
              <a:rPr lang="en-GB" dirty="0" smtClean="0"/>
              <a:t>. </a:t>
            </a:r>
            <a:r>
              <a:rPr lang="en-GB" dirty="0" err="1"/>
              <a:t>i</a:t>
            </a:r>
            <a:r>
              <a:rPr lang="en-GB" dirty="0" err="1" smtClean="0"/>
              <a:t>zdržljivosti</a:t>
            </a:r>
            <a:r>
              <a:rPr lang="en-GB" dirty="0" smtClean="0"/>
              <a:t> , </a:t>
            </a:r>
            <a:r>
              <a:rPr lang="en-GB" dirty="0" err="1" smtClean="0"/>
              <a:t>brzini</a:t>
            </a:r>
            <a:r>
              <a:rPr lang="en-GB" dirty="0" smtClean="0"/>
              <a:t>, </a:t>
            </a:r>
            <a:r>
              <a:rPr lang="en-GB" dirty="0" err="1" smtClean="0"/>
              <a:t>eksplozivnoj</a:t>
            </a:r>
            <a:r>
              <a:rPr lang="en-GB" dirty="0" smtClean="0"/>
              <a:t> </a:t>
            </a:r>
            <a:r>
              <a:rPr lang="en-GB" dirty="0" err="1" smtClean="0"/>
              <a:t>snazi</a:t>
            </a:r>
            <a:endParaRPr lang="en-GB" dirty="0" smtClean="0"/>
          </a:p>
          <a:p>
            <a:r>
              <a:rPr lang="en-GB" dirty="0" err="1" smtClean="0"/>
              <a:t>Intenzitet</a:t>
            </a:r>
            <a:r>
              <a:rPr lang="en-GB" dirty="0" smtClean="0"/>
              <a:t> </a:t>
            </a:r>
            <a:r>
              <a:rPr lang="en-GB" dirty="0" err="1" smtClean="0"/>
              <a:t>rada</a:t>
            </a:r>
            <a:r>
              <a:rPr lang="en-GB" dirty="0" smtClean="0"/>
              <a:t> 90%-95%</a:t>
            </a:r>
          </a:p>
          <a:p>
            <a:r>
              <a:rPr lang="en-GB" dirty="0" err="1" smtClean="0"/>
              <a:t>Pripreme</a:t>
            </a:r>
            <a:r>
              <a:rPr lang="en-GB" dirty="0" smtClean="0"/>
              <a:t> </a:t>
            </a:r>
            <a:r>
              <a:rPr lang="en-GB" dirty="0" err="1" smtClean="0"/>
              <a:t>na</a:t>
            </a:r>
            <a:r>
              <a:rPr lang="en-GB" dirty="0" smtClean="0"/>
              <a:t> </a:t>
            </a:r>
            <a:r>
              <a:rPr lang="en-GB" dirty="0" err="1" smtClean="0"/>
              <a:t>Kipru</a:t>
            </a:r>
            <a:r>
              <a:rPr lang="en-GB" dirty="0" smtClean="0"/>
              <a:t> 14.-28. </a:t>
            </a:r>
            <a:r>
              <a:rPr lang="en-GB" dirty="0" err="1" smtClean="0"/>
              <a:t>januar</a:t>
            </a:r>
            <a:r>
              <a:rPr lang="en-GB" dirty="0" smtClean="0"/>
              <a:t> 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624523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err="1" smtClean="0"/>
              <a:t>Treća</a:t>
            </a:r>
            <a:r>
              <a:rPr lang="en-GB" dirty="0" smtClean="0"/>
              <a:t> </a:t>
            </a:r>
            <a:r>
              <a:rPr lang="en-GB" dirty="0" err="1" smtClean="0"/>
              <a:t>nedelja</a:t>
            </a:r>
            <a:r>
              <a:rPr lang="en-GB" dirty="0" smtClean="0"/>
              <a:t> u </a:t>
            </a:r>
            <a:r>
              <a:rPr lang="en-GB" dirty="0" err="1" smtClean="0"/>
              <a:t>ciklusu</a:t>
            </a:r>
            <a:r>
              <a:rPr lang="en-GB" dirty="0" smtClean="0"/>
              <a:t> – </a:t>
            </a:r>
            <a:r>
              <a:rPr lang="en-GB" dirty="0" err="1" smtClean="0"/>
              <a:t>kipar</a:t>
            </a:r>
            <a:r>
              <a:rPr lang="en-GB" dirty="0" smtClean="0"/>
              <a:t> (18-24.jan)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72602805"/>
              </p:ext>
            </p:extLst>
          </p:nvPr>
        </p:nvGraphicFramePr>
        <p:xfrm>
          <a:off x="304800" y="1554163"/>
          <a:ext cx="8686800" cy="51738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4872"/>
                <a:gridCol w="4104456"/>
                <a:gridCol w="326747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Dan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Pre </a:t>
                      </a:r>
                      <a:r>
                        <a:rPr lang="en-GB" dirty="0" err="1" smtClean="0"/>
                        <a:t>podne</a:t>
                      </a:r>
                      <a:r>
                        <a:rPr lang="en-GB" dirty="0" smtClean="0"/>
                        <a:t>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err="1" smtClean="0"/>
                        <a:t>Posle</a:t>
                      </a:r>
                      <a:r>
                        <a:rPr lang="en-GB" dirty="0" smtClean="0"/>
                        <a:t> </a:t>
                      </a:r>
                      <a:r>
                        <a:rPr lang="en-GB" dirty="0" err="1" smtClean="0"/>
                        <a:t>podne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dirty="0" err="1" smtClean="0"/>
                        <a:t>ponedeljak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err="1" smtClean="0"/>
                        <a:t>Zagrevanje</a:t>
                      </a:r>
                      <a:r>
                        <a:rPr lang="en-GB" sz="1600" baseline="0" dirty="0" smtClean="0"/>
                        <a:t>, </a:t>
                      </a:r>
                      <a:r>
                        <a:rPr lang="en-GB" sz="1600" baseline="0" dirty="0" err="1" smtClean="0"/>
                        <a:t>istezanje</a:t>
                      </a:r>
                      <a:r>
                        <a:rPr lang="en-GB" sz="1600" baseline="0" dirty="0" smtClean="0"/>
                        <a:t>, </a:t>
                      </a:r>
                      <a:r>
                        <a:rPr lang="en-GB" sz="1600" baseline="0" dirty="0" err="1" smtClean="0"/>
                        <a:t>prepone</a:t>
                      </a:r>
                      <a:r>
                        <a:rPr lang="en-GB" sz="1600" baseline="0" dirty="0" smtClean="0"/>
                        <a:t>, </a:t>
                      </a:r>
                      <a:r>
                        <a:rPr lang="en-GB" sz="1600" baseline="0" dirty="0" err="1" smtClean="0"/>
                        <a:t>ubrzanja</a:t>
                      </a:r>
                      <a:endParaRPr lang="en-GB" sz="1600" baseline="0" dirty="0" smtClean="0"/>
                    </a:p>
                    <a:p>
                      <a:r>
                        <a:rPr lang="en-GB" sz="1600" baseline="0" dirty="0" smtClean="0"/>
                        <a:t>4x(300m+200m+100m+300m)</a:t>
                      </a:r>
                    </a:p>
                    <a:p>
                      <a:r>
                        <a:rPr lang="en-GB" sz="1600" baseline="0" dirty="0" err="1" smtClean="0"/>
                        <a:t>pauza</a:t>
                      </a:r>
                      <a:r>
                        <a:rPr lang="en-GB" sz="1600" baseline="0" dirty="0" smtClean="0"/>
                        <a:t> 5min i 45”</a:t>
                      </a:r>
                    </a:p>
                    <a:p>
                      <a:r>
                        <a:rPr lang="en-GB" sz="1600" baseline="0" dirty="0" smtClean="0"/>
                        <a:t>tempo 42”-43”/28”-29”/13”-14”/41”-42”</a:t>
                      </a:r>
                    </a:p>
                    <a:p>
                      <a:r>
                        <a:rPr lang="en-GB" sz="1600" baseline="0" dirty="0" err="1" smtClean="0"/>
                        <a:t>Rastrčavnje</a:t>
                      </a:r>
                      <a:r>
                        <a:rPr lang="en-GB" sz="1600" baseline="0" dirty="0" smtClean="0"/>
                        <a:t> 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err="1" smtClean="0"/>
                        <a:t>Zagrevanje</a:t>
                      </a:r>
                      <a:r>
                        <a:rPr lang="en-GB" sz="1600" dirty="0" smtClean="0"/>
                        <a:t> </a:t>
                      </a:r>
                    </a:p>
                    <a:p>
                      <a:r>
                        <a:rPr lang="en-GB" sz="1600" dirty="0" err="1" smtClean="0"/>
                        <a:t>Snaga</a:t>
                      </a:r>
                      <a:r>
                        <a:rPr lang="en-GB" sz="1600" baseline="0" dirty="0" smtClean="0"/>
                        <a:t> 1</a:t>
                      </a:r>
                    </a:p>
                    <a:p>
                      <a:r>
                        <a:rPr lang="en-GB" sz="1600" baseline="0" dirty="0" smtClean="0"/>
                        <a:t>30 min </a:t>
                      </a:r>
                      <a:r>
                        <a:rPr lang="en-GB" sz="1600" baseline="0" dirty="0" err="1" smtClean="0"/>
                        <a:t>kros</a:t>
                      </a:r>
                      <a:r>
                        <a:rPr lang="en-GB" sz="1600" baseline="0" dirty="0" smtClean="0"/>
                        <a:t> </a:t>
                      </a:r>
                      <a:r>
                        <a:rPr lang="en-GB" sz="1600" baseline="0" dirty="0" err="1" smtClean="0"/>
                        <a:t>trčanje</a:t>
                      </a:r>
                      <a:r>
                        <a:rPr lang="en-GB" sz="1600" baseline="0" dirty="0" smtClean="0"/>
                        <a:t> 4:5-4:10</a:t>
                      </a:r>
                      <a:endParaRPr lang="en-GB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dirty="0" err="1" smtClean="0"/>
                        <a:t>utorak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err="1" smtClean="0"/>
                        <a:t>Zagrevanje</a:t>
                      </a:r>
                      <a:r>
                        <a:rPr lang="en-GB" sz="1600" dirty="0" smtClean="0"/>
                        <a:t>, </a:t>
                      </a:r>
                      <a:r>
                        <a:rPr lang="en-GB" sz="1600" dirty="0" err="1" smtClean="0"/>
                        <a:t>vežbe</a:t>
                      </a:r>
                      <a:r>
                        <a:rPr lang="en-GB" sz="1600" dirty="0" smtClean="0"/>
                        <a:t> </a:t>
                      </a:r>
                      <a:r>
                        <a:rPr lang="en-GB" sz="1600" dirty="0" err="1" smtClean="0"/>
                        <a:t>isteznja</a:t>
                      </a:r>
                      <a:r>
                        <a:rPr lang="en-GB" sz="1600" dirty="0" smtClean="0"/>
                        <a:t>,</a:t>
                      </a:r>
                      <a:r>
                        <a:rPr lang="en-GB" sz="1600" baseline="0" dirty="0" smtClean="0"/>
                        <a:t> </a:t>
                      </a:r>
                      <a:r>
                        <a:rPr lang="en-GB" sz="1600" baseline="0" dirty="0" err="1" smtClean="0"/>
                        <a:t>vežbe</a:t>
                      </a:r>
                      <a:r>
                        <a:rPr lang="en-GB" sz="1600" baseline="0" dirty="0" smtClean="0"/>
                        <a:t> </a:t>
                      </a:r>
                      <a:r>
                        <a:rPr lang="en-GB" sz="1600" baseline="0" dirty="0" err="1" smtClean="0"/>
                        <a:t>trčanja</a:t>
                      </a:r>
                      <a:r>
                        <a:rPr lang="en-GB" sz="1600" baseline="0" dirty="0" smtClean="0"/>
                        <a:t> </a:t>
                      </a:r>
                    </a:p>
                    <a:p>
                      <a:r>
                        <a:rPr lang="en-GB" sz="1600" baseline="0" dirty="0" smtClean="0"/>
                        <a:t>3x( 100m+60m+60m+80m+50m+50m)</a:t>
                      </a:r>
                    </a:p>
                    <a:p>
                      <a:r>
                        <a:rPr lang="en-GB" sz="1600" baseline="0" dirty="0" err="1" smtClean="0"/>
                        <a:t>Pauza</a:t>
                      </a:r>
                      <a:r>
                        <a:rPr lang="en-GB" sz="1600" baseline="0" dirty="0" smtClean="0"/>
                        <a:t> 8-10min i </a:t>
                      </a:r>
                      <a:r>
                        <a:rPr lang="en-GB" sz="1600" baseline="0" dirty="0" err="1" smtClean="0"/>
                        <a:t>hod</a:t>
                      </a:r>
                      <a:r>
                        <a:rPr lang="en-GB" sz="1600" baseline="0" dirty="0" smtClean="0"/>
                        <a:t> </a:t>
                      </a:r>
                      <a:r>
                        <a:rPr lang="en-GB" sz="1600" baseline="0" dirty="0" err="1" smtClean="0"/>
                        <a:t>nazad</a:t>
                      </a:r>
                      <a:endParaRPr lang="en-GB" sz="1600" baseline="0" dirty="0" smtClean="0"/>
                    </a:p>
                    <a:p>
                      <a:r>
                        <a:rPr lang="en-GB" sz="1600" baseline="0" dirty="0" smtClean="0"/>
                        <a:t>Tempo 11.3/7.1/9.2/6.3</a:t>
                      </a:r>
                    </a:p>
                    <a:p>
                      <a:r>
                        <a:rPr lang="en-GB" sz="1600" baseline="0" dirty="0" err="1" smtClean="0"/>
                        <a:t>rastrčavanje</a:t>
                      </a:r>
                      <a:r>
                        <a:rPr lang="en-GB" sz="1600" baseline="0" dirty="0" smtClean="0"/>
                        <a:t> 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err="1" smtClean="0"/>
                        <a:t>Zagrevanje</a:t>
                      </a:r>
                      <a:r>
                        <a:rPr lang="en-GB" sz="1600" dirty="0" smtClean="0"/>
                        <a:t> , </a:t>
                      </a:r>
                      <a:r>
                        <a:rPr lang="en-GB" sz="1600" dirty="0" err="1" smtClean="0"/>
                        <a:t>istezanje</a:t>
                      </a:r>
                      <a:r>
                        <a:rPr lang="en-GB" sz="1600" dirty="0" smtClean="0"/>
                        <a:t> </a:t>
                      </a:r>
                    </a:p>
                    <a:p>
                      <a:r>
                        <a:rPr lang="en-GB" sz="1600" dirty="0" smtClean="0"/>
                        <a:t>2x4km </a:t>
                      </a:r>
                      <a:r>
                        <a:rPr lang="en-GB" sz="1600" dirty="0" err="1" smtClean="0"/>
                        <a:t>kros</a:t>
                      </a:r>
                      <a:r>
                        <a:rPr lang="en-GB" sz="1600" dirty="0" smtClean="0"/>
                        <a:t> </a:t>
                      </a:r>
                      <a:r>
                        <a:rPr lang="en-GB" sz="1600" dirty="0" err="1" smtClean="0"/>
                        <a:t>trčanje</a:t>
                      </a:r>
                      <a:endParaRPr lang="en-GB" sz="1600" dirty="0" smtClean="0"/>
                    </a:p>
                    <a:p>
                      <a:r>
                        <a:rPr lang="en-GB" sz="1600" dirty="0" err="1" smtClean="0"/>
                        <a:t>Pauza</a:t>
                      </a:r>
                      <a:r>
                        <a:rPr lang="en-GB" sz="1600" baseline="0" dirty="0" smtClean="0"/>
                        <a:t> 7min</a:t>
                      </a:r>
                    </a:p>
                    <a:p>
                      <a:r>
                        <a:rPr lang="en-GB" sz="1600" baseline="0" dirty="0" smtClean="0"/>
                        <a:t>Tempo 13:30/13:35</a:t>
                      </a:r>
                    </a:p>
                    <a:p>
                      <a:r>
                        <a:rPr lang="en-GB" sz="1600" baseline="0" dirty="0" smtClean="0"/>
                        <a:t>Ind. </a:t>
                      </a:r>
                      <a:r>
                        <a:rPr lang="en-GB" sz="1600" baseline="0" dirty="0" err="1" smtClean="0"/>
                        <a:t>poskoci</a:t>
                      </a:r>
                      <a:r>
                        <a:rPr lang="en-GB" sz="1600" baseline="0" dirty="0" smtClean="0"/>
                        <a:t> </a:t>
                      </a:r>
                      <a:r>
                        <a:rPr lang="en-GB" sz="1600" baseline="0" dirty="0" err="1" smtClean="0"/>
                        <a:t>ubrzavajući</a:t>
                      </a:r>
                      <a:r>
                        <a:rPr lang="en-GB" sz="1600" baseline="0" dirty="0" smtClean="0"/>
                        <a:t> 5x100m</a:t>
                      </a:r>
                      <a:endParaRPr lang="en-GB" sz="1600" dirty="0"/>
                    </a:p>
                  </a:txBody>
                  <a:tcPr/>
                </a:tc>
              </a:tr>
              <a:tr h="1114965">
                <a:tc>
                  <a:txBody>
                    <a:bodyPr/>
                    <a:lstStyle/>
                    <a:p>
                      <a:r>
                        <a:rPr lang="en-GB" sz="1600" dirty="0" err="1" smtClean="0"/>
                        <a:t>sreda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err="1" smtClean="0">
                          <a:solidFill>
                            <a:srgbClr val="FF0000"/>
                          </a:solidFill>
                        </a:rPr>
                        <a:t>Zagrevanje</a:t>
                      </a:r>
                      <a:r>
                        <a:rPr lang="en-GB" sz="1600" dirty="0" smtClean="0">
                          <a:solidFill>
                            <a:srgbClr val="FF0000"/>
                          </a:solidFill>
                        </a:rPr>
                        <a:t>, </a:t>
                      </a:r>
                      <a:r>
                        <a:rPr lang="en-GB" sz="1600" dirty="0" err="1" smtClean="0">
                          <a:solidFill>
                            <a:srgbClr val="FF0000"/>
                          </a:solidFill>
                        </a:rPr>
                        <a:t>vežbe</a:t>
                      </a:r>
                      <a:r>
                        <a:rPr lang="en-GB" sz="160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GB" sz="1600" dirty="0" err="1" smtClean="0">
                          <a:solidFill>
                            <a:srgbClr val="FF0000"/>
                          </a:solidFill>
                        </a:rPr>
                        <a:t>istezanja</a:t>
                      </a:r>
                      <a:r>
                        <a:rPr lang="en-GB" sz="1600" dirty="0" smtClean="0">
                          <a:solidFill>
                            <a:srgbClr val="FF0000"/>
                          </a:solidFill>
                        </a:rPr>
                        <a:t>, </a:t>
                      </a:r>
                      <a:r>
                        <a:rPr lang="en-GB" sz="1600" dirty="0" err="1" smtClean="0">
                          <a:solidFill>
                            <a:srgbClr val="FF0000"/>
                          </a:solidFill>
                        </a:rPr>
                        <a:t>ubrzanja</a:t>
                      </a:r>
                      <a:endParaRPr lang="en-GB" sz="1600" dirty="0" smtClean="0">
                        <a:solidFill>
                          <a:srgbClr val="FF0000"/>
                        </a:solidFill>
                      </a:endParaRPr>
                    </a:p>
                    <a:p>
                      <a:r>
                        <a:rPr lang="en-GB" sz="1600" dirty="0" smtClean="0">
                          <a:solidFill>
                            <a:srgbClr val="FF0000"/>
                          </a:solidFill>
                        </a:rPr>
                        <a:t>6x600m  </a:t>
                      </a:r>
                      <a:r>
                        <a:rPr lang="en-GB" sz="1600" dirty="0" err="1" smtClean="0">
                          <a:solidFill>
                            <a:srgbClr val="FF0000"/>
                          </a:solidFill>
                        </a:rPr>
                        <a:t>pauza</a:t>
                      </a:r>
                      <a:r>
                        <a:rPr lang="en-GB" sz="160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GB" sz="1600" b="0" dirty="0" smtClean="0">
                          <a:solidFill>
                            <a:srgbClr val="FF0000"/>
                          </a:solidFill>
                        </a:rPr>
                        <a:t>6min</a:t>
                      </a:r>
                    </a:p>
                    <a:p>
                      <a:r>
                        <a:rPr lang="en-GB" sz="1600" b="0" dirty="0" smtClean="0">
                          <a:solidFill>
                            <a:srgbClr val="FF0000"/>
                          </a:solidFill>
                        </a:rPr>
                        <a:t>1;28/1:29/1:30/1:32/1:32/1:32   (</a:t>
                      </a:r>
                      <a:r>
                        <a:rPr lang="en-GB" sz="1600" b="0" dirty="0" err="1" smtClean="0">
                          <a:solidFill>
                            <a:srgbClr val="FF0000"/>
                          </a:solidFill>
                        </a:rPr>
                        <a:t>umor</a:t>
                      </a:r>
                      <a:r>
                        <a:rPr lang="en-GB" sz="1600" b="0" dirty="0" smtClean="0">
                          <a:solidFill>
                            <a:srgbClr val="FF0000"/>
                          </a:solidFill>
                        </a:rPr>
                        <a:t>!!!)</a:t>
                      </a:r>
                    </a:p>
                    <a:p>
                      <a:r>
                        <a:rPr lang="en-GB" sz="1600" b="0" dirty="0" err="1" smtClean="0">
                          <a:solidFill>
                            <a:srgbClr val="FF0000"/>
                          </a:solidFill>
                        </a:rPr>
                        <a:t>Rastrčavanje</a:t>
                      </a:r>
                      <a:r>
                        <a:rPr lang="en-GB" sz="1600" b="0" dirty="0" smtClean="0">
                          <a:solidFill>
                            <a:srgbClr val="FF0000"/>
                          </a:solidFill>
                        </a:rPr>
                        <a:t>        </a:t>
                      </a:r>
                      <a:endParaRPr lang="en-GB" sz="1600" b="1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dirty="0" smtClean="0"/>
                    </a:p>
                    <a:p>
                      <a:pPr algn="ctr"/>
                      <a:r>
                        <a:rPr lang="en-GB" sz="1600" dirty="0" err="1" smtClean="0">
                          <a:solidFill>
                            <a:srgbClr val="002060"/>
                          </a:solidFill>
                        </a:rPr>
                        <a:t>Pauza</a:t>
                      </a:r>
                      <a:endParaRPr lang="en-GB" sz="1600" dirty="0" smtClean="0">
                        <a:solidFill>
                          <a:srgbClr val="002060"/>
                        </a:solidFill>
                      </a:endParaRPr>
                    </a:p>
                    <a:p>
                      <a:pPr algn="ctr"/>
                      <a:r>
                        <a:rPr lang="en-GB" sz="1600" dirty="0" err="1" smtClean="0">
                          <a:solidFill>
                            <a:srgbClr val="002060"/>
                          </a:solidFill>
                        </a:rPr>
                        <a:t>masaža</a:t>
                      </a:r>
                      <a:endParaRPr lang="en-GB" sz="1600" dirty="0" smtClean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dirty="0" err="1" smtClean="0"/>
                        <a:t>četvrtak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err="1" smtClean="0">
                          <a:solidFill>
                            <a:srgbClr val="002060"/>
                          </a:solidFill>
                        </a:rPr>
                        <a:t>Zagrevanje</a:t>
                      </a:r>
                      <a:r>
                        <a:rPr lang="en-GB" sz="1600" dirty="0" smtClean="0">
                          <a:solidFill>
                            <a:srgbClr val="002060"/>
                          </a:solidFill>
                        </a:rPr>
                        <a:t>, </a:t>
                      </a:r>
                      <a:r>
                        <a:rPr lang="en-GB" sz="1600" dirty="0" err="1" smtClean="0">
                          <a:solidFill>
                            <a:srgbClr val="002060"/>
                          </a:solidFill>
                        </a:rPr>
                        <a:t>istezanje</a:t>
                      </a:r>
                      <a:endParaRPr lang="en-GB" sz="1600" dirty="0" smtClean="0">
                        <a:solidFill>
                          <a:srgbClr val="002060"/>
                        </a:solidFill>
                      </a:endParaRPr>
                    </a:p>
                    <a:p>
                      <a:r>
                        <a:rPr lang="en-GB" sz="1600" dirty="0" err="1" smtClean="0">
                          <a:solidFill>
                            <a:srgbClr val="002060"/>
                          </a:solidFill>
                        </a:rPr>
                        <a:t>Snaga</a:t>
                      </a:r>
                      <a:r>
                        <a:rPr lang="en-GB" sz="1600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GB" sz="1600" baseline="0" dirty="0" smtClean="0">
                          <a:solidFill>
                            <a:srgbClr val="002060"/>
                          </a:solidFill>
                        </a:rPr>
                        <a:t>1 </a:t>
                      </a:r>
                      <a:r>
                        <a:rPr lang="en-GB" sz="1600" baseline="0" dirty="0" smtClean="0">
                          <a:solidFill>
                            <a:srgbClr val="002060"/>
                          </a:solidFill>
                        </a:rPr>
                        <a:t>- </a:t>
                      </a:r>
                      <a:r>
                        <a:rPr lang="en-GB" sz="1600" baseline="0" dirty="0" err="1" smtClean="0">
                          <a:solidFill>
                            <a:srgbClr val="002060"/>
                          </a:solidFill>
                        </a:rPr>
                        <a:t>lagano</a:t>
                      </a:r>
                      <a:endParaRPr lang="en-GB" sz="1600" baseline="0" dirty="0" smtClean="0">
                        <a:solidFill>
                          <a:srgbClr val="002060"/>
                        </a:solidFill>
                      </a:endParaRPr>
                    </a:p>
                    <a:p>
                      <a:r>
                        <a:rPr lang="en-GB" sz="1600" baseline="0" dirty="0" err="1" smtClean="0">
                          <a:solidFill>
                            <a:srgbClr val="002060"/>
                          </a:solidFill>
                        </a:rPr>
                        <a:t>Rastrčavnje</a:t>
                      </a:r>
                      <a:endParaRPr lang="en-GB" sz="16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err="1" smtClean="0">
                          <a:solidFill>
                            <a:srgbClr val="002060"/>
                          </a:solidFill>
                        </a:rPr>
                        <a:t>Zagrevanje</a:t>
                      </a:r>
                      <a:r>
                        <a:rPr lang="en-GB" sz="1600" dirty="0" smtClean="0">
                          <a:solidFill>
                            <a:srgbClr val="002060"/>
                          </a:solidFill>
                        </a:rPr>
                        <a:t>, </a:t>
                      </a:r>
                      <a:r>
                        <a:rPr lang="en-GB" sz="1600" dirty="0" err="1" smtClean="0">
                          <a:solidFill>
                            <a:srgbClr val="002060"/>
                          </a:solidFill>
                        </a:rPr>
                        <a:t>istezanje</a:t>
                      </a:r>
                      <a:r>
                        <a:rPr lang="en-GB" sz="1600" dirty="0" smtClean="0">
                          <a:solidFill>
                            <a:srgbClr val="002060"/>
                          </a:solidFill>
                        </a:rPr>
                        <a:t> , </a:t>
                      </a:r>
                      <a:r>
                        <a:rPr lang="en-GB" sz="1600" dirty="0" err="1" smtClean="0">
                          <a:solidFill>
                            <a:srgbClr val="002060"/>
                          </a:solidFill>
                        </a:rPr>
                        <a:t>ubrzanja</a:t>
                      </a:r>
                      <a:endParaRPr lang="en-GB" sz="1600" dirty="0" smtClean="0">
                        <a:solidFill>
                          <a:srgbClr val="002060"/>
                        </a:solidFill>
                      </a:endParaRPr>
                    </a:p>
                    <a:p>
                      <a:r>
                        <a:rPr lang="en-GB" sz="1600" dirty="0" smtClean="0">
                          <a:solidFill>
                            <a:srgbClr val="002060"/>
                          </a:solidFill>
                        </a:rPr>
                        <a:t>6x950m </a:t>
                      </a:r>
                      <a:r>
                        <a:rPr lang="en-GB" sz="1600" dirty="0" err="1" smtClean="0">
                          <a:solidFill>
                            <a:srgbClr val="002060"/>
                          </a:solidFill>
                        </a:rPr>
                        <a:t>pauza</a:t>
                      </a:r>
                      <a:r>
                        <a:rPr lang="en-GB" sz="1600" dirty="0" smtClean="0">
                          <a:solidFill>
                            <a:srgbClr val="002060"/>
                          </a:solidFill>
                        </a:rPr>
                        <a:t> 150hod </a:t>
                      </a:r>
                    </a:p>
                    <a:p>
                      <a:r>
                        <a:rPr lang="en-GB" sz="1600" dirty="0" smtClean="0">
                          <a:solidFill>
                            <a:srgbClr val="002060"/>
                          </a:solidFill>
                        </a:rPr>
                        <a:t>150p+100k+250p+100k+350p</a:t>
                      </a:r>
                    </a:p>
                    <a:p>
                      <a:r>
                        <a:rPr lang="en-GB" sz="1600" dirty="0" err="1" smtClean="0">
                          <a:solidFill>
                            <a:srgbClr val="002060"/>
                          </a:solidFill>
                        </a:rPr>
                        <a:t>Promena</a:t>
                      </a:r>
                      <a:r>
                        <a:rPr lang="en-GB" sz="1600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GB" sz="1600" baseline="0" dirty="0" err="1" smtClean="0">
                          <a:solidFill>
                            <a:srgbClr val="002060"/>
                          </a:solidFill>
                        </a:rPr>
                        <a:t>na</a:t>
                      </a:r>
                      <a:r>
                        <a:rPr lang="en-GB" sz="1600" baseline="0" dirty="0" smtClean="0">
                          <a:solidFill>
                            <a:srgbClr val="002060"/>
                          </a:solidFill>
                        </a:rPr>
                        <a:t> 50m L+Ž+L  (</a:t>
                      </a:r>
                      <a:r>
                        <a:rPr lang="en-GB" sz="1600" baseline="0" dirty="0" err="1" smtClean="0">
                          <a:solidFill>
                            <a:srgbClr val="002060"/>
                          </a:solidFill>
                        </a:rPr>
                        <a:t>lagano</a:t>
                      </a:r>
                      <a:r>
                        <a:rPr lang="en-GB" sz="1600" baseline="0" dirty="0" smtClean="0">
                          <a:solidFill>
                            <a:srgbClr val="002060"/>
                          </a:solidFill>
                        </a:rPr>
                        <a:t>)</a:t>
                      </a:r>
                      <a:endParaRPr lang="en-GB" sz="16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374472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54161820"/>
              </p:ext>
            </p:extLst>
          </p:nvPr>
        </p:nvGraphicFramePr>
        <p:xfrm>
          <a:off x="304800" y="1554163"/>
          <a:ext cx="8686800" cy="4302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86880"/>
                <a:gridCol w="4404320"/>
                <a:gridCol w="2895600"/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Dan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Pre </a:t>
                      </a:r>
                      <a:r>
                        <a:rPr lang="en-GB" dirty="0" err="1" smtClean="0"/>
                        <a:t>podne</a:t>
                      </a:r>
                      <a:r>
                        <a:rPr lang="en-GB" dirty="0" smtClean="0"/>
                        <a:t>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err="1" smtClean="0"/>
                        <a:t>Posle</a:t>
                      </a:r>
                      <a:r>
                        <a:rPr lang="en-GB" baseline="0" dirty="0" smtClean="0"/>
                        <a:t> </a:t>
                      </a:r>
                      <a:r>
                        <a:rPr lang="en-GB" baseline="0" dirty="0" err="1" smtClean="0"/>
                        <a:t>podne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dirty="0" err="1" smtClean="0"/>
                        <a:t>petak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err="1" smtClean="0"/>
                        <a:t>Zagrevanje</a:t>
                      </a:r>
                      <a:r>
                        <a:rPr lang="en-GB" sz="1600" dirty="0" smtClean="0"/>
                        <a:t>, </a:t>
                      </a:r>
                      <a:r>
                        <a:rPr lang="en-GB" sz="1600" dirty="0" err="1" smtClean="0"/>
                        <a:t>istezanje</a:t>
                      </a:r>
                      <a:r>
                        <a:rPr lang="en-GB" sz="1600" baseline="0" dirty="0" smtClean="0"/>
                        <a:t> , </a:t>
                      </a:r>
                      <a:r>
                        <a:rPr lang="en-GB" sz="1600" baseline="0" dirty="0" err="1" smtClean="0"/>
                        <a:t>vežbe</a:t>
                      </a:r>
                      <a:r>
                        <a:rPr lang="en-GB" sz="1600" baseline="0" dirty="0" smtClean="0"/>
                        <a:t> </a:t>
                      </a:r>
                      <a:r>
                        <a:rPr lang="en-GB" sz="1600" baseline="0" dirty="0" err="1" smtClean="0"/>
                        <a:t>brzine</a:t>
                      </a:r>
                      <a:r>
                        <a:rPr lang="en-GB" sz="1600" baseline="0" dirty="0" smtClean="0"/>
                        <a:t>, </a:t>
                      </a:r>
                      <a:r>
                        <a:rPr lang="en-GB" sz="1600" baseline="0" dirty="0" err="1" smtClean="0"/>
                        <a:t>ubrzanja</a:t>
                      </a:r>
                      <a:endParaRPr lang="en-GB" sz="1600" baseline="0" dirty="0" smtClean="0"/>
                    </a:p>
                    <a:p>
                      <a:r>
                        <a:rPr lang="en-GB" sz="1600" baseline="0" dirty="0" smtClean="0"/>
                        <a:t>3x(2x60m + 2x50m + 2x 120m)</a:t>
                      </a:r>
                    </a:p>
                    <a:p>
                      <a:r>
                        <a:rPr lang="en-GB" sz="1600" baseline="0" dirty="0" err="1" smtClean="0"/>
                        <a:t>Jedna</a:t>
                      </a:r>
                      <a:r>
                        <a:rPr lang="en-GB" sz="1600" baseline="0" dirty="0" smtClean="0"/>
                        <a:t> </a:t>
                      </a:r>
                      <a:r>
                        <a:rPr lang="en-GB" sz="1600" baseline="0" dirty="0" err="1" smtClean="0"/>
                        <a:t>ravno</a:t>
                      </a:r>
                      <a:r>
                        <a:rPr lang="en-GB" sz="1600" baseline="0" dirty="0" smtClean="0"/>
                        <a:t> + </a:t>
                      </a:r>
                      <a:r>
                        <a:rPr lang="en-GB" sz="1600" baseline="0" dirty="0" err="1" smtClean="0"/>
                        <a:t>jedna</a:t>
                      </a:r>
                      <a:r>
                        <a:rPr lang="en-GB" sz="1600" baseline="0" dirty="0" smtClean="0"/>
                        <a:t> </a:t>
                      </a:r>
                      <a:r>
                        <a:rPr lang="en-GB" sz="1600" baseline="0" dirty="0" err="1" smtClean="0"/>
                        <a:t>promenljivo</a:t>
                      </a:r>
                      <a:endParaRPr lang="en-GB" sz="1600" baseline="0" dirty="0" smtClean="0"/>
                    </a:p>
                    <a:p>
                      <a:r>
                        <a:rPr lang="en-GB" sz="1600" baseline="0" dirty="0" err="1" smtClean="0"/>
                        <a:t>Pauze</a:t>
                      </a:r>
                      <a:r>
                        <a:rPr lang="en-GB" sz="1600" baseline="0" dirty="0" smtClean="0"/>
                        <a:t> 10m ; </a:t>
                      </a:r>
                      <a:r>
                        <a:rPr lang="en-GB" sz="1600" baseline="0" dirty="0" err="1" smtClean="0"/>
                        <a:t>hod</a:t>
                      </a:r>
                      <a:r>
                        <a:rPr lang="en-GB" sz="1600" baseline="0" dirty="0" smtClean="0"/>
                        <a:t>; 5m</a:t>
                      </a:r>
                    </a:p>
                    <a:p>
                      <a:r>
                        <a:rPr lang="en-GB" sz="1600" dirty="0" smtClean="0"/>
                        <a:t>7,2/6,3/14,5</a:t>
                      </a:r>
                    </a:p>
                    <a:p>
                      <a:r>
                        <a:rPr lang="en-GB" sz="1600" dirty="0" err="1" smtClean="0"/>
                        <a:t>rastrčavanje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err="1" smtClean="0"/>
                        <a:t>Pauza</a:t>
                      </a:r>
                      <a:r>
                        <a:rPr lang="en-GB" sz="1600" dirty="0" smtClean="0"/>
                        <a:t> 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dirty="0" err="1" smtClean="0"/>
                        <a:t>Subota</a:t>
                      </a:r>
                      <a:r>
                        <a:rPr lang="en-GB" sz="1600" dirty="0" smtClean="0"/>
                        <a:t> 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err="1" smtClean="0">
                          <a:solidFill>
                            <a:srgbClr val="002060"/>
                          </a:solidFill>
                        </a:rPr>
                        <a:t>Zagrevanje</a:t>
                      </a:r>
                      <a:r>
                        <a:rPr lang="en-GB" sz="1600" dirty="0" smtClean="0">
                          <a:solidFill>
                            <a:srgbClr val="002060"/>
                          </a:solidFill>
                        </a:rPr>
                        <a:t>, </a:t>
                      </a:r>
                      <a:r>
                        <a:rPr lang="en-GB" sz="1600" dirty="0" err="1" smtClean="0">
                          <a:solidFill>
                            <a:srgbClr val="002060"/>
                          </a:solidFill>
                        </a:rPr>
                        <a:t>vežbe</a:t>
                      </a:r>
                      <a:r>
                        <a:rPr lang="en-GB" sz="160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GB" sz="1600" dirty="0" err="1" smtClean="0">
                          <a:solidFill>
                            <a:srgbClr val="002060"/>
                          </a:solidFill>
                        </a:rPr>
                        <a:t>istezanja</a:t>
                      </a:r>
                      <a:r>
                        <a:rPr lang="en-GB" sz="1600" dirty="0" smtClean="0">
                          <a:solidFill>
                            <a:srgbClr val="002060"/>
                          </a:solidFill>
                        </a:rPr>
                        <a:t>, </a:t>
                      </a:r>
                      <a:r>
                        <a:rPr lang="en-GB" sz="1600" dirty="0" err="1" smtClean="0">
                          <a:solidFill>
                            <a:srgbClr val="002060"/>
                          </a:solidFill>
                        </a:rPr>
                        <a:t>ubrzanja</a:t>
                      </a:r>
                      <a:endParaRPr lang="en-GB" sz="1600" dirty="0" smtClean="0">
                        <a:solidFill>
                          <a:srgbClr val="002060"/>
                        </a:solidFill>
                      </a:endParaRPr>
                    </a:p>
                    <a:p>
                      <a:r>
                        <a:rPr lang="en-GB" sz="1600" dirty="0" smtClean="0">
                          <a:solidFill>
                            <a:srgbClr val="002060"/>
                          </a:solidFill>
                        </a:rPr>
                        <a:t>1000m+500m+1000m+500m+1000m+500m</a:t>
                      </a:r>
                    </a:p>
                    <a:p>
                      <a:r>
                        <a:rPr lang="en-GB" sz="1600" dirty="0" err="1" smtClean="0">
                          <a:solidFill>
                            <a:srgbClr val="002060"/>
                          </a:solidFill>
                        </a:rPr>
                        <a:t>pauza</a:t>
                      </a:r>
                      <a:r>
                        <a:rPr lang="en-GB" sz="1600" baseline="0" dirty="0" smtClean="0">
                          <a:solidFill>
                            <a:srgbClr val="002060"/>
                          </a:solidFill>
                        </a:rPr>
                        <a:t> 6min</a:t>
                      </a:r>
                    </a:p>
                    <a:p>
                      <a:r>
                        <a:rPr lang="en-GB" sz="1600" baseline="0" dirty="0" smtClean="0">
                          <a:solidFill>
                            <a:srgbClr val="002060"/>
                          </a:solidFill>
                        </a:rPr>
                        <a:t>1000m –</a:t>
                      </a:r>
                      <a:r>
                        <a:rPr lang="en-GB" sz="1600" baseline="0" dirty="0" err="1" smtClean="0">
                          <a:solidFill>
                            <a:srgbClr val="002060"/>
                          </a:solidFill>
                        </a:rPr>
                        <a:t>promene</a:t>
                      </a:r>
                      <a:r>
                        <a:rPr lang="en-GB" sz="1600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GB" sz="1600" baseline="0" dirty="0" err="1" smtClean="0">
                          <a:solidFill>
                            <a:srgbClr val="002060"/>
                          </a:solidFill>
                        </a:rPr>
                        <a:t>na</a:t>
                      </a:r>
                      <a:r>
                        <a:rPr lang="en-GB" sz="1600" baseline="0" dirty="0" smtClean="0">
                          <a:solidFill>
                            <a:srgbClr val="002060"/>
                          </a:solidFill>
                        </a:rPr>
                        <a:t> 100m /</a:t>
                      </a:r>
                      <a:r>
                        <a:rPr lang="en-GB" sz="1600" baseline="0" dirty="0" err="1" smtClean="0">
                          <a:solidFill>
                            <a:srgbClr val="002060"/>
                          </a:solidFill>
                        </a:rPr>
                        <a:t>na</a:t>
                      </a:r>
                      <a:r>
                        <a:rPr lang="en-GB" sz="1600" baseline="0" dirty="0" smtClean="0">
                          <a:solidFill>
                            <a:srgbClr val="002060"/>
                          </a:solidFill>
                        </a:rPr>
                        <a:t> 50m / </a:t>
                      </a:r>
                      <a:r>
                        <a:rPr lang="en-GB" sz="1600" baseline="0" dirty="0" err="1" smtClean="0">
                          <a:solidFill>
                            <a:srgbClr val="002060"/>
                          </a:solidFill>
                        </a:rPr>
                        <a:t>na</a:t>
                      </a:r>
                      <a:r>
                        <a:rPr lang="en-GB" sz="1600" baseline="0" dirty="0" smtClean="0">
                          <a:solidFill>
                            <a:srgbClr val="002060"/>
                          </a:solidFill>
                        </a:rPr>
                        <a:t> 50m</a:t>
                      </a:r>
                    </a:p>
                    <a:p>
                      <a:r>
                        <a:rPr lang="en-GB" sz="1600" baseline="0" dirty="0" smtClean="0">
                          <a:solidFill>
                            <a:srgbClr val="002060"/>
                          </a:solidFill>
                        </a:rPr>
                        <a:t>                   2:38                       2:43         2:42</a:t>
                      </a:r>
                    </a:p>
                    <a:p>
                      <a:r>
                        <a:rPr lang="en-GB" sz="1600" baseline="0" dirty="0" smtClean="0">
                          <a:solidFill>
                            <a:srgbClr val="002060"/>
                          </a:solidFill>
                        </a:rPr>
                        <a:t>500m – </a:t>
                      </a:r>
                      <a:r>
                        <a:rPr lang="en-GB" sz="1600" baseline="0" dirty="0" err="1" smtClean="0">
                          <a:solidFill>
                            <a:srgbClr val="002060"/>
                          </a:solidFill>
                        </a:rPr>
                        <a:t>ravno</a:t>
                      </a:r>
                      <a:r>
                        <a:rPr lang="en-GB" sz="1600" baseline="0" dirty="0" smtClean="0">
                          <a:solidFill>
                            <a:srgbClr val="002060"/>
                          </a:solidFill>
                        </a:rPr>
                        <a:t> 1:13,0/  1:14,5 / 1:13,2</a:t>
                      </a:r>
                    </a:p>
                    <a:p>
                      <a:r>
                        <a:rPr lang="en-GB" sz="1600" baseline="0" dirty="0" err="1" smtClean="0">
                          <a:solidFill>
                            <a:srgbClr val="002060"/>
                          </a:solidFill>
                        </a:rPr>
                        <a:t>rstrčavaje</a:t>
                      </a:r>
                      <a:r>
                        <a:rPr lang="en-GB" sz="1600" baseline="0" dirty="0" smtClean="0">
                          <a:solidFill>
                            <a:srgbClr val="002060"/>
                          </a:solidFill>
                        </a:rPr>
                        <a:t>  i </a:t>
                      </a:r>
                      <a:r>
                        <a:rPr lang="en-GB" sz="1600" baseline="0" dirty="0" err="1" smtClean="0">
                          <a:solidFill>
                            <a:srgbClr val="002060"/>
                          </a:solidFill>
                        </a:rPr>
                        <a:t>istezanje</a:t>
                      </a:r>
                      <a:r>
                        <a:rPr lang="en-GB" sz="1600" baseline="0" dirty="0" smtClean="0">
                          <a:solidFill>
                            <a:srgbClr val="002060"/>
                          </a:solidFill>
                        </a:rPr>
                        <a:t>        </a:t>
                      </a:r>
                      <a:r>
                        <a:rPr lang="en-GB" sz="1600" baseline="0" dirty="0" smtClean="0">
                          <a:solidFill>
                            <a:srgbClr val="002060"/>
                          </a:solidFill>
                        </a:rPr>
                        <a:t>( </a:t>
                      </a:r>
                      <a:r>
                        <a:rPr lang="en-GB" sz="1600" baseline="0" dirty="0" err="1" smtClean="0">
                          <a:solidFill>
                            <a:srgbClr val="002060"/>
                          </a:solidFill>
                        </a:rPr>
                        <a:t>izlazak</a:t>
                      </a:r>
                      <a:r>
                        <a:rPr lang="en-GB" sz="1600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GB" sz="1600" baseline="0" dirty="0" err="1" smtClean="0">
                          <a:solidFill>
                            <a:srgbClr val="002060"/>
                          </a:solidFill>
                        </a:rPr>
                        <a:t>iz</a:t>
                      </a:r>
                      <a:r>
                        <a:rPr lang="en-GB" sz="1600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GB" sz="1600" baseline="0" dirty="0" err="1" smtClean="0">
                          <a:solidFill>
                            <a:srgbClr val="002060"/>
                          </a:solidFill>
                        </a:rPr>
                        <a:t>krize</a:t>
                      </a:r>
                      <a:r>
                        <a:rPr lang="en-GB" sz="1600" baseline="0" dirty="0" smtClean="0">
                          <a:solidFill>
                            <a:srgbClr val="002060"/>
                          </a:solidFill>
                        </a:rPr>
                        <a:t>)</a:t>
                      </a:r>
                      <a:endParaRPr lang="en-GB" sz="16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err="1" smtClean="0"/>
                        <a:t>Pauza</a:t>
                      </a:r>
                      <a:endParaRPr lang="en-GB" sz="1600" dirty="0" smtClean="0"/>
                    </a:p>
                    <a:p>
                      <a:pPr algn="ctr"/>
                      <a:r>
                        <a:rPr lang="en-GB" sz="1600" dirty="0" err="1" smtClean="0"/>
                        <a:t>masaža</a:t>
                      </a:r>
                      <a:endParaRPr lang="en-GB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dirty="0" err="1" smtClean="0"/>
                        <a:t>Nedelja</a:t>
                      </a:r>
                      <a:r>
                        <a:rPr lang="en-GB" sz="1600" dirty="0" smtClean="0"/>
                        <a:t> 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err="1" smtClean="0"/>
                        <a:t>Kros</a:t>
                      </a:r>
                      <a:r>
                        <a:rPr lang="en-GB" sz="1600" dirty="0" smtClean="0"/>
                        <a:t> </a:t>
                      </a:r>
                      <a:r>
                        <a:rPr lang="en-GB" sz="1600" dirty="0" err="1" smtClean="0"/>
                        <a:t>trčanje</a:t>
                      </a:r>
                      <a:r>
                        <a:rPr lang="en-GB" sz="1600" dirty="0" smtClean="0"/>
                        <a:t> 40 min </a:t>
                      </a:r>
                      <a:r>
                        <a:rPr lang="en-GB" sz="1600" dirty="0" smtClean="0"/>
                        <a:t>- </a:t>
                      </a:r>
                      <a:r>
                        <a:rPr lang="en-GB" sz="1600" dirty="0" err="1" smtClean="0"/>
                        <a:t>relaksaciono</a:t>
                      </a:r>
                      <a:endParaRPr lang="en-GB" sz="1600" dirty="0" smtClean="0"/>
                    </a:p>
                    <a:p>
                      <a:r>
                        <a:rPr lang="en-GB" sz="1600" dirty="0" err="1" smtClean="0"/>
                        <a:t>Vežbe</a:t>
                      </a:r>
                      <a:r>
                        <a:rPr lang="en-GB" sz="1600" baseline="0" dirty="0" smtClean="0"/>
                        <a:t> </a:t>
                      </a:r>
                      <a:r>
                        <a:rPr lang="en-GB" sz="1600" baseline="0" dirty="0" err="1" smtClean="0"/>
                        <a:t>istezanja</a:t>
                      </a:r>
                      <a:r>
                        <a:rPr lang="en-GB" sz="1600" baseline="0" dirty="0" smtClean="0"/>
                        <a:t> 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err="1" smtClean="0"/>
                        <a:t>Pauza</a:t>
                      </a:r>
                      <a:endParaRPr lang="en-GB" sz="1600" dirty="0" smtClean="0"/>
                    </a:p>
                    <a:p>
                      <a:endParaRPr lang="en-GB" sz="1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750695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 dirty="0" err="1" smtClean="0"/>
              <a:t>Akcenat</a:t>
            </a:r>
            <a:r>
              <a:rPr lang="en-GB" sz="2800" dirty="0" smtClean="0"/>
              <a:t> </a:t>
            </a:r>
            <a:r>
              <a:rPr lang="en-GB" sz="2800" dirty="0" err="1" smtClean="0"/>
              <a:t>na</a:t>
            </a:r>
            <a:r>
              <a:rPr lang="en-GB" sz="2800" dirty="0" smtClean="0"/>
              <a:t> </a:t>
            </a:r>
            <a:r>
              <a:rPr lang="en-GB" sz="2800" dirty="0" err="1" smtClean="0"/>
              <a:t>promenljivim</a:t>
            </a:r>
            <a:r>
              <a:rPr lang="en-GB" sz="2800" dirty="0" smtClean="0"/>
              <a:t> </a:t>
            </a:r>
            <a:r>
              <a:rPr lang="en-GB" sz="2800" dirty="0" err="1" smtClean="0"/>
              <a:t>deonicama</a:t>
            </a:r>
            <a:r>
              <a:rPr lang="en-GB" sz="2800" dirty="0" smtClean="0"/>
              <a:t> </a:t>
            </a:r>
          </a:p>
          <a:p>
            <a:r>
              <a:rPr lang="en-GB" sz="2800" dirty="0" smtClean="0"/>
              <a:t>U </a:t>
            </a:r>
            <a:r>
              <a:rPr lang="en-GB" sz="2800" dirty="0" err="1" smtClean="0"/>
              <a:t>toku</a:t>
            </a:r>
            <a:r>
              <a:rPr lang="en-GB" sz="2800" dirty="0" smtClean="0"/>
              <a:t> </a:t>
            </a:r>
            <a:r>
              <a:rPr lang="en-GB" sz="2800" dirty="0" err="1" smtClean="0"/>
              <a:t>ovih</a:t>
            </a:r>
            <a:r>
              <a:rPr lang="en-GB" sz="2800" dirty="0" smtClean="0"/>
              <a:t> </a:t>
            </a:r>
            <a:r>
              <a:rPr lang="en-GB" sz="2800" dirty="0" err="1" smtClean="0"/>
              <a:t>priprema</a:t>
            </a:r>
            <a:r>
              <a:rPr lang="en-GB" sz="2800" dirty="0" smtClean="0"/>
              <a:t> , a 13 </a:t>
            </a:r>
            <a:r>
              <a:rPr lang="en-GB" sz="2800" dirty="0" err="1" smtClean="0"/>
              <a:t>dana</a:t>
            </a:r>
            <a:r>
              <a:rPr lang="en-GB" sz="2800" dirty="0" smtClean="0"/>
              <a:t> pre </a:t>
            </a:r>
            <a:r>
              <a:rPr lang="en-GB" sz="2800" dirty="0" err="1" smtClean="0"/>
              <a:t>prvog</a:t>
            </a:r>
            <a:r>
              <a:rPr lang="en-GB" sz="2800" dirty="0" smtClean="0"/>
              <a:t> strata </a:t>
            </a:r>
            <a:r>
              <a:rPr lang="en-GB" sz="2800" dirty="0" err="1" smtClean="0"/>
              <a:t>urađen</a:t>
            </a:r>
            <a:r>
              <a:rPr lang="en-GB" sz="2800" dirty="0" smtClean="0"/>
              <a:t> je </a:t>
            </a:r>
            <a:r>
              <a:rPr lang="en-GB" sz="2800" dirty="0" err="1" smtClean="0"/>
              <a:t>poslednji</a:t>
            </a:r>
            <a:r>
              <a:rPr lang="en-GB" sz="2800" b="1" dirty="0" smtClean="0"/>
              <a:t> </a:t>
            </a:r>
            <a:r>
              <a:rPr lang="en-GB" sz="2800" b="1" dirty="0" err="1" smtClean="0"/>
              <a:t>udarni</a:t>
            </a:r>
            <a:r>
              <a:rPr lang="en-GB" sz="2800" b="1" dirty="0" smtClean="0"/>
              <a:t> </a:t>
            </a:r>
            <a:r>
              <a:rPr lang="en-GB" sz="2800" dirty="0" err="1" smtClean="0"/>
              <a:t>trening</a:t>
            </a:r>
            <a:endParaRPr lang="en-GB" sz="2800" dirty="0" smtClean="0"/>
          </a:p>
          <a:p>
            <a:pPr marL="0" indent="0">
              <a:buNone/>
            </a:pPr>
            <a:r>
              <a:rPr lang="en-GB" sz="2800" dirty="0" smtClean="0"/>
              <a:t>    2x200m (p4) 25,6/25,8 + </a:t>
            </a:r>
            <a:r>
              <a:rPr lang="en-GB" sz="2800" dirty="0" smtClean="0"/>
              <a:t> </a:t>
            </a:r>
            <a:r>
              <a:rPr lang="en-GB" sz="2800" dirty="0" smtClean="0"/>
              <a:t>(</a:t>
            </a:r>
            <a:r>
              <a:rPr lang="en-GB" sz="2800" dirty="0" smtClean="0"/>
              <a:t>p10)</a:t>
            </a:r>
          </a:p>
          <a:p>
            <a:pPr marL="0" indent="0">
              <a:buNone/>
            </a:pPr>
            <a:r>
              <a:rPr lang="en-GB" sz="2800" dirty="0"/>
              <a:t> </a:t>
            </a:r>
            <a:r>
              <a:rPr lang="en-GB" sz="2800" dirty="0" smtClean="0"/>
              <a:t>   1000m 2:25,2 + </a:t>
            </a:r>
            <a:r>
              <a:rPr lang="en-GB" sz="2800" dirty="0" smtClean="0"/>
              <a:t>(</a:t>
            </a:r>
            <a:r>
              <a:rPr lang="en-GB" sz="2800" dirty="0" smtClean="0"/>
              <a:t>p10)</a:t>
            </a:r>
          </a:p>
          <a:p>
            <a:pPr marL="0" indent="0">
              <a:buNone/>
            </a:pPr>
            <a:r>
              <a:rPr lang="en-GB" sz="2800" dirty="0" smtClean="0"/>
              <a:t>    500m </a:t>
            </a:r>
            <a:r>
              <a:rPr lang="en-GB" sz="2800" dirty="0" smtClean="0"/>
              <a:t>  70,2 </a:t>
            </a:r>
            <a:r>
              <a:rPr lang="en-GB" sz="2800" dirty="0" smtClean="0"/>
              <a:t>+ (p10)</a:t>
            </a:r>
          </a:p>
          <a:p>
            <a:pPr marL="0" indent="0">
              <a:buNone/>
            </a:pPr>
            <a:r>
              <a:rPr lang="en-GB" sz="2800" dirty="0"/>
              <a:t> </a:t>
            </a:r>
            <a:r>
              <a:rPr lang="en-GB" sz="2800" dirty="0" smtClean="0"/>
              <a:t>   3x150 </a:t>
            </a:r>
            <a:r>
              <a:rPr lang="en-GB" sz="2800" dirty="0" smtClean="0"/>
              <a:t> (</a:t>
            </a:r>
            <a:r>
              <a:rPr lang="en-GB" sz="2800" dirty="0" smtClean="0"/>
              <a:t>p4)18,2/18,5/18,2</a:t>
            </a:r>
          </a:p>
          <a:p>
            <a:pPr marL="0" indent="0">
              <a:buNone/>
            </a:pPr>
            <a:r>
              <a:rPr lang="en-GB" sz="2800" dirty="0"/>
              <a:t> </a:t>
            </a:r>
            <a:r>
              <a:rPr lang="en-GB" sz="2800" dirty="0" smtClean="0"/>
              <a:t>   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6622420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err="1" smtClean="0"/>
              <a:t>Predtakmičarski</a:t>
            </a:r>
            <a:r>
              <a:rPr lang="en-GB" dirty="0" smtClean="0"/>
              <a:t> </a:t>
            </a:r>
            <a:r>
              <a:rPr lang="en-GB" dirty="0" err="1" smtClean="0"/>
              <a:t>ciklus</a:t>
            </a:r>
            <a:r>
              <a:rPr lang="en-GB" dirty="0" smtClean="0"/>
              <a:t>  29. </a:t>
            </a:r>
            <a:r>
              <a:rPr lang="en-GB" dirty="0" err="1" smtClean="0"/>
              <a:t>jan.</a:t>
            </a:r>
            <a:r>
              <a:rPr lang="en-GB" dirty="0" smtClean="0"/>
              <a:t> - 9. </a:t>
            </a:r>
            <a:r>
              <a:rPr lang="en-GB" dirty="0" err="1" smtClean="0"/>
              <a:t>feb</a:t>
            </a:r>
            <a:r>
              <a:rPr lang="en-GB" dirty="0" err="1"/>
              <a:t>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 smtClean="0"/>
              <a:t>Urađeno</a:t>
            </a:r>
            <a:r>
              <a:rPr lang="en-GB" dirty="0" smtClean="0"/>
              <a:t> 12 </a:t>
            </a:r>
            <a:r>
              <a:rPr lang="en-GB" dirty="0" err="1" smtClean="0"/>
              <a:t>treninga</a:t>
            </a:r>
            <a:r>
              <a:rPr lang="en-GB" dirty="0" smtClean="0"/>
              <a:t> 3+7+2</a:t>
            </a:r>
          </a:p>
          <a:p>
            <a:r>
              <a:rPr lang="en-GB" dirty="0" err="1" smtClean="0"/>
              <a:t>Smanjenje</a:t>
            </a:r>
            <a:r>
              <a:rPr lang="en-GB" dirty="0" smtClean="0"/>
              <a:t> </a:t>
            </a:r>
            <a:r>
              <a:rPr lang="en-GB" dirty="0" err="1" smtClean="0"/>
              <a:t>obima</a:t>
            </a:r>
            <a:r>
              <a:rPr lang="en-GB" dirty="0" smtClean="0"/>
              <a:t> </a:t>
            </a:r>
          </a:p>
          <a:p>
            <a:r>
              <a:rPr lang="en-GB" dirty="0" err="1" smtClean="0"/>
              <a:t>Intenzitet</a:t>
            </a:r>
            <a:r>
              <a:rPr lang="en-GB" dirty="0" smtClean="0"/>
              <a:t> 95%</a:t>
            </a:r>
          </a:p>
          <a:p>
            <a:r>
              <a:rPr lang="en-GB" dirty="0" err="1" smtClean="0"/>
              <a:t>Premeštanje</a:t>
            </a:r>
            <a:r>
              <a:rPr lang="en-GB" dirty="0" smtClean="0"/>
              <a:t> </a:t>
            </a:r>
            <a:r>
              <a:rPr lang="en-GB" dirty="0" err="1" smtClean="0"/>
              <a:t>udarnih</a:t>
            </a:r>
            <a:r>
              <a:rPr lang="en-GB" dirty="0" smtClean="0"/>
              <a:t> </a:t>
            </a:r>
            <a:r>
              <a:rPr lang="en-GB" dirty="0" err="1" smtClean="0"/>
              <a:t>treninga</a:t>
            </a:r>
            <a:r>
              <a:rPr lang="en-GB" dirty="0" smtClean="0"/>
              <a:t> u </a:t>
            </a:r>
            <a:r>
              <a:rPr lang="en-GB" dirty="0" err="1" smtClean="0"/>
              <a:t>popodnevni</a:t>
            </a:r>
            <a:r>
              <a:rPr lang="en-GB" dirty="0" smtClean="0"/>
              <a:t> </a:t>
            </a:r>
            <a:r>
              <a:rPr lang="en-GB" dirty="0" err="1" smtClean="0"/>
              <a:t>termin</a:t>
            </a:r>
            <a:endParaRPr lang="en-GB" dirty="0" smtClean="0"/>
          </a:p>
          <a:p>
            <a:r>
              <a:rPr lang="en-GB" dirty="0" err="1" smtClean="0"/>
              <a:t>Usled</a:t>
            </a:r>
            <a:r>
              <a:rPr lang="en-GB" dirty="0" smtClean="0"/>
              <a:t> </a:t>
            </a:r>
            <a:r>
              <a:rPr lang="en-GB" dirty="0" err="1" smtClean="0"/>
              <a:t>nedostatka</a:t>
            </a:r>
            <a:r>
              <a:rPr lang="en-GB" dirty="0" smtClean="0"/>
              <a:t> </a:t>
            </a:r>
            <a:r>
              <a:rPr lang="en-GB" dirty="0" err="1" smtClean="0"/>
              <a:t>dvorane</a:t>
            </a:r>
            <a:r>
              <a:rPr lang="en-GB" dirty="0" smtClean="0"/>
              <a:t> </a:t>
            </a:r>
            <a:r>
              <a:rPr lang="en-GB" dirty="0" err="1" smtClean="0"/>
              <a:t>trening</a:t>
            </a:r>
            <a:r>
              <a:rPr lang="en-GB" dirty="0" smtClean="0"/>
              <a:t> </a:t>
            </a:r>
            <a:r>
              <a:rPr lang="en-GB" dirty="0" err="1" smtClean="0"/>
              <a:t>obavljen</a:t>
            </a:r>
            <a:r>
              <a:rPr lang="en-GB" dirty="0" smtClean="0"/>
              <a:t> u </a:t>
            </a:r>
            <a:r>
              <a:rPr lang="en-GB" dirty="0" err="1" smtClean="0"/>
              <a:t>Beogradu</a:t>
            </a:r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30525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dirty="0" err="1" smtClean="0"/>
              <a:t>Poslednjih</a:t>
            </a:r>
            <a:r>
              <a:rPr lang="en-GB" dirty="0" smtClean="0"/>
              <a:t> </a:t>
            </a:r>
            <a:r>
              <a:rPr lang="en-GB" dirty="0" err="1" smtClean="0"/>
              <a:t>sedam</a:t>
            </a:r>
            <a:r>
              <a:rPr lang="en-GB" dirty="0" smtClean="0"/>
              <a:t> </a:t>
            </a:r>
            <a:r>
              <a:rPr lang="en-GB" dirty="0" err="1" smtClean="0"/>
              <a:t>dana</a:t>
            </a:r>
            <a:r>
              <a:rPr lang="en-GB" dirty="0" smtClean="0"/>
              <a:t> </a:t>
            </a:r>
            <a:r>
              <a:rPr lang="en-GB" dirty="0" err="1" smtClean="0"/>
              <a:t>pred</a:t>
            </a:r>
            <a:r>
              <a:rPr lang="en-GB" dirty="0" smtClean="0"/>
              <a:t> start                        3.-9.feb.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35277311"/>
              </p:ext>
            </p:extLst>
          </p:nvPr>
        </p:nvGraphicFramePr>
        <p:xfrm>
          <a:off x="304800" y="1554163"/>
          <a:ext cx="8731696" cy="4790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58888"/>
                <a:gridCol w="2808312"/>
                <a:gridCol w="446449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Dan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Pre </a:t>
                      </a:r>
                      <a:r>
                        <a:rPr lang="en-GB" dirty="0" err="1" smtClean="0"/>
                        <a:t>podne</a:t>
                      </a:r>
                      <a:r>
                        <a:rPr lang="en-GB" dirty="0" smtClean="0"/>
                        <a:t>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err="1" smtClean="0"/>
                        <a:t>Posle</a:t>
                      </a:r>
                      <a:r>
                        <a:rPr lang="en-GB" dirty="0" smtClean="0"/>
                        <a:t> </a:t>
                      </a:r>
                      <a:r>
                        <a:rPr lang="en-GB" dirty="0" err="1" smtClean="0"/>
                        <a:t>podne</a:t>
                      </a:r>
                      <a:r>
                        <a:rPr lang="en-GB" dirty="0" smtClean="0"/>
                        <a:t> 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dirty="0" err="1" smtClean="0"/>
                        <a:t>sreda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err="1" smtClean="0"/>
                        <a:t>Pauza</a:t>
                      </a:r>
                      <a:r>
                        <a:rPr lang="en-GB" sz="1600" dirty="0" smtClean="0"/>
                        <a:t> 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err="1" smtClean="0"/>
                        <a:t>Zagrevanje</a:t>
                      </a:r>
                      <a:r>
                        <a:rPr lang="en-GB" sz="1600" dirty="0" smtClean="0"/>
                        <a:t>, </a:t>
                      </a:r>
                      <a:r>
                        <a:rPr lang="en-GB" sz="1600" dirty="0" err="1" smtClean="0"/>
                        <a:t>vežbe</a:t>
                      </a:r>
                      <a:r>
                        <a:rPr lang="en-GB" sz="1600" dirty="0" smtClean="0"/>
                        <a:t> </a:t>
                      </a:r>
                      <a:r>
                        <a:rPr lang="en-GB" sz="1600" dirty="0" err="1" smtClean="0"/>
                        <a:t>istezanja</a:t>
                      </a:r>
                      <a:r>
                        <a:rPr lang="en-GB" sz="1600" dirty="0" smtClean="0"/>
                        <a:t>, </a:t>
                      </a:r>
                      <a:r>
                        <a:rPr lang="en-GB" sz="1600" dirty="0" err="1" smtClean="0"/>
                        <a:t>ubrzanja</a:t>
                      </a:r>
                      <a:endParaRPr lang="en-GB" sz="1600" dirty="0" smtClean="0"/>
                    </a:p>
                    <a:p>
                      <a:r>
                        <a:rPr lang="en-GB" sz="1600" dirty="0" smtClean="0"/>
                        <a:t>450m+200m+300m+200m</a:t>
                      </a:r>
                    </a:p>
                    <a:p>
                      <a:r>
                        <a:rPr lang="en-GB" sz="1600" dirty="0" err="1" smtClean="0"/>
                        <a:t>Pauza</a:t>
                      </a:r>
                      <a:r>
                        <a:rPr lang="en-GB" sz="1600" baseline="0" dirty="0" smtClean="0"/>
                        <a:t> 10min</a:t>
                      </a:r>
                    </a:p>
                    <a:p>
                      <a:r>
                        <a:rPr lang="en-GB" sz="1600" baseline="0" dirty="0" smtClean="0"/>
                        <a:t>450m </a:t>
                      </a:r>
                      <a:r>
                        <a:rPr lang="en-GB" sz="1600" baseline="0" dirty="0" err="1" smtClean="0"/>
                        <a:t>ubrzavajuće</a:t>
                      </a:r>
                      <a:r>
                        <a:rPr lang="en-GB" sz="1600" baseline="0" dirty="0" smtClean="0"/>
                        <a:t>  100+150+200/ 61,7</a:t>
                      </a:r>
                    </a:p>
                    <a:p>
                      <a:r>
                        <a:rPr lang="en-GB" sz="1600" baseline="0" dirty="0" smtClean="0"/>
                        <a:t>200m </a:t>
                      </a:r>
                      <a:r>
                        <a:rPr lang="en-GB" sz="1600" baseline="0" dirty="0" err="1" smtClean="0"/>
                        <a:t>ž+L+ž</a:t>
                      </a:r>
                      <a:r>
                        <a:rPr lang="en-GB" sz="1600" baseline="0" dirty="0" smtClean="0"/>
                        <a:t> 100+50+50  / 26.8</a:t>
                      </a:r>
                    </a:p>
                    <a:p>
                      <a:r>
                        <a:rPr lang="en-GB" sz="1600" baseline="0" dirty="0" smtClean="0"/>
                        <a:t>300m </a:t>
                      </a:r>
                      <a:r>
                        <a:rPr lang="en-GB" sz="1600" baseline="0" dirty="0" err="1" smtClean="0"/>
                        <a:t>ubrzavajuće</a:t>
                      </a:r>
                      <a:r>
                        <a:rPr lang="en-GB" sz="1600" baseline="0" dirty="0" smtClean="0"/>
                        <a:t>  50+100+150  / 40,3</a:t>
                      </a:r>
                    </a:p>
                    <a:p>
                      <a:r>
                        <a:rPr lang="en-GB" sz="1600" baseline="0" dirty="0" smtClean="0"/>
                        <a:t>200m </a:t>
                      </a:r>
                      <a:r>
                        <a:rPr lang="en-GB" sz="1600" baseline="0" dirty="0" err="1" smtClean="0"/>
                        <a:t>ž+L+ž</a:t>
                      </a:r>
                      <a:r>
                        <a:rPr lang="en-GB" sz="1600" baseline="0" dirty="0" smtClean="0"/>
                        <a:t> 50+50+100 / 24.5</a:t>
                      </a:r>
                    </a:p>
                    <a:p>
                      <a:r>
                        <a:rPr lang="en-GB" sz="1600" dirty="0" err="1" smtClean="0"/>
                        <a:t>rastrčavanje</a:t>
                      </a:r>
                      <a:endParaRPr lang="en-GB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dirty="0" err="1" smtClean="0"/>
                        <a:t>četvrtak</a:t>
                      </a:r>
                      <a:r>
                        <a:rPr lang="en-GB" sz="1600" dirty="0" smtClean="0"/>
                        <a:t> 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err="1" smtClean="0"/>
                        <a:t>Zagrevanje</a:t>
                      </a:r>
                      <a:r>
                        <a:rPr lang="en-GB" sz="1600" dirty="0" smtClean="0"/>
                        <a:t> , </a:t>
                      </a:r>
                      <a:r>
                        <a:rPr lang="en-GB" sz="1600" dirty="0" err="1" smtClean="0"/>
                        <a:t>istezanje</a:t>
                      </a:r>
                      <a:r>
                        <a:rPr lang="en-GB" sz="1600" baseline="0" dirty="0" smtClean="0"/>
                        <a:t> </a:t>
                      </a:r>
                      <a:endParaRPr lang="en-GB" sz="1600" dirty="0" smtClean="0"/>
                    </a:p>
                    <a:p>
                      <a:r>
                        <a:rPr lang="en-GB" sz="1600" dirty="0" smtClean="0"/>
                        <a:t>3x10min </a:t>
                      </a:r>
                      <a:r>
                        <a:rPr lang="en-GB" sz="1600" dirty="0" err="1" smtClean="0"/>
                        <a:t>promenljvo</a:t>
                      </a:r>
                      <a:r>
                        <a:rPr lang="en-GB" sz="1600" dirty="0" smtClean="0"/>
                        <a:t>  </a:t>
                      </a:r>
                      <a:r>
                        <a:rPr lang="en-GB" sz="1600" dirty="0" err="1" smtClean="0"/>
                        <a:t>kros</a:t>
                      </a:r>
                      <a:r>
                        <a:rPr lang="en-GB" sz="1600" dirty="0" smtClean="0"/>
                        <a:t> </a:t>
                      </a:r>
                      <a:r>
                        <a:rPr lang="en-GB" sz="1600" dirty="0" err="1" smtClean="0"/>
                        <a:t>trčanje</a:t>
                      </a:r>
                      <a:r>
                        <a:rPr lang="en-GB" sz="1600" dirty="0" smtClean="0"/>
                        <a:t> </a:t>
                      </a:r>
                      <a:r>
                        <a:rPr lang="en-GB" sz="1600" dirty="0" err="1" smtClean="0"/>
                        <a:t>na</a:t>
                      </a:r>
                      <a:r>
                        <a:rPr lang="en-GB" sz="1600" dirty="0" smtClean="0"/>
                        <a:t> 2min (</a:t>
                      </a:r>
                      <a:r>
                        <a:rPr lang="en-GB" sz="1600" dirty="0" err="1" smtClean="0"/>
                        <a:t>pauza</a:t>
                      </a:r>
                      <a:r>
                        <a:rPr lang="en-GB" sz="1600" baseline="0" dirty="0" smtClean="0"/>
                        <a:t> 5 min)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err="1" smtClean="0"/>
                        <a:t>Pauza</a:t>
                      </a:r>
                      <a:r>
                        <a:rPr lang="en-GB" sz="1600" dirty="0" smtClean="0"/>
                        <a:t> </a:t>
                      </a:r>
                      <a:endParaRPr lang="en-GB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dirty="0" err="1" smtClean="0"/>
                        <a:t>petak</a:t>
                      </a:r>
                      <a:r>
                        <a:rPr lang="en-GB" sz="1600" dirty="0" smtClean="0"/>
                        <a:t> 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err="1" smtClean="0"/>
                        <a:t>Lagano</a:t>
                      </a:r>
                      <a:r>
                        <a:rPr lang="en-GB" sz="1600" dirty="0" smtClean="0"/>
                        <a:t> </a:t>
                      </a:r>
                      <a:r>
                        <a:rPr lang="en-GB" sz="1600" dirty="0" err="1" smtClean="0"/>
                        <a:t>zagrevanje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err="1" smtClean="0"/>
                        <a:t>Zagrevanje</a:t>
                      </a:r>
                      <a:r>
                        <a:rPr lang="en-GB" sz="1600" dirty="0" smtClean="0"/>
                        <a:t>, </a:t>
                      </a:r>
                      <a:r>
                        <a:rPr lang="en-GB" sz="1600" dirty="0" err="1" smtClean="0"/>
                        <a:t>vežbe</a:t>
                      </a:r>
                      <a:r>
                        <a:rPr lang="en-GB" sz="1600" baseline="0" dirty="0" smtClean="0"/>
                        <a:t> </a:t>
                      </a:r>
                      <a:r>
                        <a:rPr lang="en-GB" sz="1600" baseline="0" dirty="0" err="1" smtClean="0"/>
                        <a:t>istezanja</a:t>
                      </a:r>
                      <a:r>
                        <a:rPr lang="en-GB" sz="1600" baseline="0" dirty="0" smtClean="0"/>
                        <a:t> , </a:t>
                      </a:r>
                      <a:r>
                        <a:rPr lang="en-GB" sz="1600" baseline="0" dirty="0" err="1" smtClean="0"/>
                        <a:t>vežbe</a:t>
                      </a:r>
                      <a:r>
                        <a:rPr lang="en-GB" sz="1600" baseline="0" dirty="0" smtClean="0"/>
                        <a:t> </a:t>
                      </a:r>
                      <a:r>
                        <a:rPr lang="en-GB" sz="1600" baseline="0" dirty="0" err="1" smtClean="0"/>
                        <a:t>trčanja</a:t>
                      </a:r>
                      <a:r>
                        <a:rPr lang="en-GB" sz="1600" baseline="0" dirty="0" smtClean="0"/>
                        <a:t> </a:t>
                      </a:r>
                    </a:p>
                    <a:p>
                      <a:r>
                        <a:rPr lang="en-GB" sz="1600" baseline="0" dirty="0" smtClean="0"/>
                        <a:t>4x(40r+60p+60p+40r)</a:t>
                      </a:r>
                    </a:p>
                    <a:p>
                      <a:r>
                        <a:rPr lang="en-GB" sz="1600" baseline="0" dirty="0" err="1" smtClean="0"/>
                        <a:t>Puze</a:t>
                      </a:r>
                      <a:r>
                        <a:rPr lang="en-GB" sz="1600" baseline="0" dirty="0" smtClean="0"/>
                        <a:t> 10min + </a:t>
                      </a:r>
                      <a:r>
                        <a:rPr lang="en-GB" sz="1600" baseline="0" dirty="0" err="1" smtClean="0"/>
                        <a:t>kask</a:t>
                      </a:r>
                      <a:r>
                        <a:rPr lang="en-GB" sz="1600" baseline="0" dirty="0" smtClean="0"/>
                        <a:t>. – </a:t>
                      </a:r>
                      <a:r>
                        <a:rPr lang="en-GB" sz="1600" baseline="0" dirty="0" err="1" smtClean="0"/>
                        <a:t>hod</a:t>
                      </a:r>
                      <a:r>
                        <a:rPr lang="en-GB" sz="1600" baseline="0" dirty="0" smtClean="0"/>
                        <a:t> - </a:t>
                      </a:r>
                      <a:r>
                        <a:rPr lang="en-GB" sz="1600" baseline="0" dirty="0" err="1" smtClean="0"/>
                        <a:t>kask</a:t>
                      </a:r>
                      <a:r>
                        <a:rPr lang="en-GB" sz="1600" baseline="0" dirty="0" smtClean="0"/>
                        <a:t>.</a:t>
                      </a:r>
                    </a:p>
                    <a:p>
                      <a:r>
                        <a:rPr lang="en-GB" sz="1600" baseline="0" dirty="0" err="1" smtClean="0"/>
                        <a:t>Ritam</a:t>
                      </a:r>
                      <a:r>
                        <a:rPr lang="en-GB" sz="1600" baseline="0" dirty="0" smtClean="0"/>
                        <a:t> 7,2 </a:t>
                      </a:r>
                    </a:p>
                    <a:p>
                      <a:r>
                        <a:rPr lang="en-GB" sz="1600" baseline="0" dirty="0" err="1" smtClean="0"/>
                        <a:t>Snaga</a:t>
                      </a:r>
                      <a:r>
                        <a:rPr lang="en-GB" sz="1600" baseline="0" dirty="0" smtClean="0"/>
                        <a:t> 2 - </a:t>
                      </a:r>
                      <a:r>
                        <a:rPr lang="en-GB" sz="1600" baseline="0" dirty="0" err="1" smtClean="0"/>
                        <a:t>lagano</a:t>
                      </a:r>
                      <a:endParaRPr lang="en-GB" sz="1600" baseline="0" dirty="0" smtClean="0"/>
                    </a:p>
                    <a:p>
                      <a:r>
                        <a:rPr lang="en-GB" sz="1600" baseline="0" dirty="0" err="1" smtClean="0"/>
                        <a:t>Duže</a:t>
                      </a:r>
                      <a:r>
                        <a:rPr lang="en-GB" sz="1600" baseline="0" dirty="0" smtClean="0"/>
                        <a:t> </a:t>
                      </a:r>
                      <a:r>
                        <a:rPr lang="en-GB" sz="1600" baseline="0" dirty="0" err="1" smtClean="0"/>
                        <a:t>rastrčavanje</a:t>
                      </a:r>
                      <a:r>
                        <a:rPr lang="en-GB" sz="1600" baseline="0" dirty="0" smtClean="0"/>
                        <a:t>  3 km</a:t>
                      </a:r>
                      <a:endParaRPr lang="en-GB" sz="1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225689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62846942"/>
              </p:ext>
            </p:extLst>
          </p:nvPr>
        </p:nvGraphicFramePr>
        <p:xfrm>
          <a:off x="304800" y="1554163"/>
          <a:ext cx="8686800" cy="5125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86880"/>
                <a:gridCol w="3168352"/>
                <a:gridCol w="413156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Dan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Pre </a:t>
                      </a:r>
                      <a:r>
                        <a:rPr lang="en-GB" dirty="0" err="1" smtClean="0"/>
                        <a:t>podne</a:t>
                      </a:r>
                      <a:r>
                        <a:rPr lang="en-GB" dirty="0" smtClean="0"/>
                        <a:t>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err="1" smtClean="0"/>
                        <a:t>Posle</a:t>
                      </a:r>
                      <a:r>
                        <a:rPr lang="en-GB" dirty="0" smtClean="0"/>
                        <a:t> </a:t>
                      </a:r>
                      <a:r>
                        <a:rPr lang="en-GB" dirty="0" err="1" smtClean="0"/>
                        <a:t>podne</a:t>
                      </a:r>
                      <a:r>
                        <a:rPr lang="en-GB" dirty="0" smtClean="0"/>
                        <a:t> 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dirty="0" err="1" smtClean="0"/>
                        <a:t>subota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err="1" smtClean="0"/>
                        <a:t>pauza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err="1" smtClean="0"/>
                        <a:t>Obimnije</a:t>
                      </a:r>
                      <a:r>
                        <a:rPr lang="en-GB" sz="1600" dirty="0" smtClean="0"/>
                        <a:t> </a:t>
                      </a:r>
                      <a:r>
                        <a:rPr lang="en-GB" sz="1600" dirty="0" err="1" smtClean="0"/>
                        <a:t>zagrevanje</a:t>
                      </a:r>
                      <a:r>
                        <a:rPr lang="en-GB" sz="1600" dirty="0" smtClean="0"/>
                        <a:t> , </a:t>
                      </a:r>
                      <a:r>
                        <a:rPr lang="en-GB" sz="1600" dirty="0" err="1" smtClean="0"/>
                        <a:t>istezanje</a:t>
                      </a:r>
                      <a:r>
                        <a:rPr lang="en-GB" sz="1600" dirty="0" smtClean="0"/>
                        <a:t>, </a:t>
                      </a:r>
                      <a:r>
                        <a:rPr lang="en-GB" sz="1600" dirty="0" err="1" smtClean="0"/>
                        <a:t>ubrzanja</a:t>
                      </a:r>
                      <a:endParaRPr lang="en-GB" sz="1600" dirty="0" smtClean="0"/>
                    </a:p>
                    <a:p>
                      <a:r>
                        <a:rPr lang="en-GB" sz="1600" dirty="0" smtClean="0"/>
                        <a:t>2x200m (p1)</a:t>
                      </a:r>
                      <a:r>
                        <a:rPr lang="en-GB" sz="1600" baseline="0" dirty="0" smtClean="0"/>
                        <a:t> 24.5/25.2  (p3)</a:t>
                      </a:r>
                    </a:p>
                    <a:p>
                      <a:r>
                        <a:rPr lang="en-GB" sz="1600" baseline="0" dirty="0" smtClean="0"/>
                        <a:t>500m 68” (p3)</a:t>
                      </a:r>
                    </a:p>
                    <a:p>
                      <a:r>
                        <a:rPr lang="en-GB" sz="1600" baseline="0" dirty="0" smtClean="0"/>
                        <a:t>2x200m (p1) 26.2/26.7</a:t>
                      </a:r>
                    </a:p>
                    <a:p>
                      <a:r>
                        <a:rPr lang="en-GB" sz="1600" baseline="0" dirty="0" err="1" smtClean="0"/>
                        <a:t>Napomena</a:t>
                      </a:r>
                      <a:r>
                        <a:rPr lang="en-GB" sz="1600" baseline="0" dirty="0" smtClean="0"/>
                        <a:t>: </a:t>
                      </a:r>
                      <a:r>
                        <a:rPr lang="en-GB" sz="1600" baseline="0" dirty="0" err="1" smtClean="0"/>
                        <a:t>rađeno</a:t>
                      </a:r>
                      <a:r>
                        <a:rPr lang="en-GB" sz="1600" baseline="0" dirty="0" smtClean="0"/>
                        <a:t> u </a:t>
                      </a:r>
                      <a:r>
                        <a:rPr lang="en-GB" sz="1600" baseline="0" dirty="0" err="1" smtClean="0"/>
                        <a:t>Beogradu</a:t>
                      </a:r>
                      <a:r>
                        <a:rPr lang="en-GB" sz="1600" baseline="0" dirty="0" smtClean="0"/>
                        <a:t> , </a:t>
                      </a:r>
                      <a:r>
                        <a:rPr lang="en-GB" sz="1600" baseline="0" dirty="0" err="1" smtClean="0"/>
                        <a:t>hladno</a:t>
                      </a:r>
                      <a:r>
                        <a:rPr lang="en-GB" sz="1600" baseline="0" dirty="0" smtClean="0"/>
                        <a:t> </a:t>
                      </a:r>
                      <a:r>
                        <a:rPr lang="en-GB" sz="1600" baseline="0" dirty="0" err="1" smtClean="0"/>
                        <a:t>vreme</a:t>
                      </a:r>
                      <a:endParaRPr lang="en-GB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dirty="0" err="1" smtClean="0"/>
                        <a:t>nedelja</a:t>
                      </a:r>
                      <a:r>
                        <a:rPr lang="en-GB" sz="1600" dirty="0" smtClean="0"/>
                        <a:t> 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err="1" smtClean="0"/>
                        <a:t>putovanje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30min </a:t>
                      </a:r>
                      <a:r>
                        <a:rPr lang="en-GB" sz="1600" dirty="0" err="1" smtClean="0"/>
                        <a:t>ravno</a:t>
                      </a:r>
                      <a:r>
                        <a:rPr lang="en-GB" sz="1600" dirty="0" smtClean="0"/>
                        <a:t> </a:t>
                      </a:r>
                      <a:r>
                        <a:rPr lang="en-GB" sz="1600" dirty="0" err="1" smtClean="0"/>
                        <a:t>trčanje</a:t>
                      </a:r>
                      <a:r>
                        <a:rPr lang="en-GB" sz="1600" dirty="0" smtClean="0"/>
                        <a:t> + </a:t>
                      </a:r>
                      <a:r>
                        <a:rPr lang="en-GB" sz="1600" dirty="0" err="1" smtClean="0"/>
                        <a:t>istezanje</a:t>
                      </a:r>
                      <a:r>
                        <a:rPr lang="en-GB" sz="1600" dirty="0" smtClean="0"/>
                        <a:t> </a:t>
                      </a:r>
                    </a:p>
                    <a:p>
                      <a:r>
                        <a:rPr lang="en-GB" sz="1600" dirty="0" err="1" smtClean="0"/>
                        <a:t>Poskoci</a:t>
                      </a:r>
                      <a:r>
                        <a:rPr lang="en-GB" sz="1600" dirty="0" smtClean="0"/>
                        <a:t> </a:t>
                      </a:r>
                    </a:p>
                    <a:p>
                      <a:r>
                        <a:rPr lang="en-GB" sz="1600" dirty="0" smtClean="0"/>
                        <a:t>3x(10x p.čučanj+10x</a:t>
                      </a:r>
                      <a:r>
                        <a:rPr lang="en-GB" sz="1600" baseline="0" dirty="0" smtClean="0"/>
                        <a:t> </a:t>
                      </a:r>
                      <a:r>
                        <a:rPr lang="en-GB" sz="1600" baseline="0" dirty="0" err="1" smtClean="0"/>
                        <a:t>na</a:t>
                      </a:r>
                      <a:r>
                        <a:rPr lang="en-GB" sz="1600" baseline="0" dirty="0" smtClean="0"/>
                        <a:t> gudi+10x </a:t>
                      </a:r>
                      <a:r>
                        <a:rPr lang="en-GB" sz="1600" baseline="0" dirty="0" err="1" smtClean="0"/>
                        <a:t>žablji</a:t>
                      </a:r>
                      <a:r>
                        <a:rPr lang="en-GB" sz="1600" baseline="0" dirty="0" smtClean="0"/>
                        <a:t>)</a:t>
                      </a:r>
                    </a:p>
                    <a:p>
                      <a:r>
                        <a:rPr lang="en-GB" sz="1600" baseline="0" dirty="0" err="1" smtClean="0"/>
                        <a:t>ubrzanja</a:t>
                      </a:r>
                      <a:r>
                        <a:rPr lang="en-GB" sz="1600" baseline="0" dirty="0" smtClean="0"/>
                        <a:t> i </a:t>
                      </a:r>
                      <a:r>
                        <a:rPr lang="en-GB" sz="1600" baseline="0" dirty="0" err="1" smtClean="0"/>
                        <a:t>rastrčavanje</a:t>
                      </a:r>
                      <a:r>
                        <a:rPr lang="en-GB" sz="1600" baseline="0" dirty="0" smtClean="0"/>
                        <a:t> </a:t>
                      </a:r>
                      <a:endParaRPr lang="en-GB" sz="16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dirty="0" err="1" smtClean="0"/>
                        <a:t>ponedeljak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err="1" smtClean="0"/>
                        <a:t>putovanje</a:t>
                      </a:r>
                      <a:r>
                        <a:rPr lang="en-GB" sz="1600" dirty="0" smtClean="0"/>
                        <a:t> 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25min </a:t>
                      </a:r>
                      <a:r>
                        <a:rPr lang="en-GB" sz="1600" dirty="0" err="1" smtClean="0"/>
                        <a:t>rastrčavanje</a:t>
                      </a:r>
                      <a:r>
                        <a:rPr lang="en-GB" sz="1600" dirty="0" smtClean="0"/>
                        <a:t> + </a:t>
                      </a:r>
                      <a:r>
                        <a:rPr lang="en-GB" sz="1600" dirty="0" err="1" smtClean="0"/>
                        <a:t>vežbe</a:t>
                      </a:r>
                      <a:r>
                        <a:rPr lang="en-GB" sz="1600" dirty="0" smtClean="0"/>
                        <a:t> </a:t>
                      </a:r>
                      <a:r>
                        <a:rPr lang="en-GB" sz="1600" dirty="0" err="1" smtClean="0"/>
                        <a:t>istezanja</a:t>
                      </a:r>
                      <a:r>
                        <a:rPr lang="en-GB" sz="1600" baseline="0" dirty="0" smtClean="0"/>
                        <a:t> i </a:t>
                      </a:r>
                      <a:r>
                        <a:rPr lang="en-GB" sz="1600" baseline="0" dirty="0" err="1" smtClean="0"/>
                        <a:t>ubrzanja</a:t>
                      </a:r>
                      <a:endParaRPr lang="en-GB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dirty="0" err="1" smtClean="0"/>
                        <a:t>utorak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err="1" smtClean="0"/>
                        <a:t>pauza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err="1" smtClean="0"/>
                        <a:t>zagrevanje</a:t>
                      </a:r>
                      <a:r>
                        <a:rPr lang="en-GB" sz="1600" baseline="0" dirty="0" smtClean="0"/>
                        <a:t> , </a:t>
                      </a:r>
                      <a:r>
                        <a:rPr lang="en-GB" sz="1600" baseline="0" dirty="0" err="1" smtClean="0"/>
                        <a:t>istezanje</a:t>
                      </a:r>
                      <a:r>
                        <a:rPr lang="en-GB" sz="1600" baseline="0" dirty="0" smtClean="0"/>
                        <a:t> , </a:t>
                      </a:r>
                      <a:r>
                        <a:rPr lang="en-GB" sz="1600" baseline="0" dirty="0" err="1" smtClean="0"/>
                        <a:t>vežbe</a:t>
                      </a:r>
                      <a:r>
                        <a:rPr lang="en-GB" sz="1600" baseline="0" dirty="0" smtClean="0"/>
                        <a:t> </a:t>
                      </a:r>
                      <a:r>
                        <a:rPr lang="en-GB" sz="1600" baseline="0" dirty="0" err="1" smtClean="0"/>
                        <a:t>trčanja</a:t>
                      </a:r>
                      <a:endParaRPr lang="en-GB" sz="1600" baseline="0" dirty="0" smtClean="0"/>
                    </a:p>
                    <a:p>
                      <a:r>
                        <a:rPr lang="en-GB" sz="1600" baseline="0" dirty="0" err="1" smtClean="0"/>
                        <a:t>Ubrzanja</a:t>
                      </a:r>
                      <a:r>
                        <a:rPr lang="en-GB" sz="1600" baseline="0" dirty="0" smtClean="0"/>
                        <a:t> </a:t>
                      </a:r>
                      <a:r>
                        <a:rPr lang="en-GB" sz="1600" baseline="0" dirty="0" err="1" smtClean="0"/>
                        <a:t>sa</a:t>
                      </a:r>
                      <a:r>
                        <a:rPr lang="en-GB" sz="1600" baseline="0" dirty="0" smtClean="0"/>
                        <a:t> </a:t>
                      </a:r>
                      <a:r>
                        <a:rPr lang="en-GB" sz="1600" baseline="0" dirty="0" err="1" smtClean="0"/>
                        <a:t>ulaskom</a:t>
                      </a:r>
                      <a:r>
                        <a:rPr lang="en-GB" sz="1600" baseline="0" dirty="0" smtClean="0"/>
                        <a:t> i </a:t>
                      </a:r>
                      <a:r>
                        <a:rPr lang="en-GB" sz="1600" baseline="0" dirty="0" err="1" smtClean="0"/>
                        <a:t>izlaskom</a:t>
                      </a:r>
                      <a:r>
                        <a:rPr lang="en-GB" sz="1600" baseline="0" dirty="0" smtClean="0"/>
                        <a:t> </a:t>
                      </a:r>
                      <a:r>
                        <a:rPr lang="en-GB" sz="1600" baseline="0" dirty="0" err="1" smtClean="0"/>
                        <a:t>iz</a:t>
                      </a:r>
                      <a:r>
                        <a:rPr lang="en-GB" sz="1600" baseline="0" dirty="0" smtClean="0"/>
                        <a:t> </a:t>
                      </a:r>
                      <a:r>
                        <a:rPr lang="en-GB" sz="1600" baseline="0" dirty="0" err="1" smtClean="0"/>
                        <a:t>krivine</a:t>
                      </a:r>
                      <a:r>
                        <a:rPr lang="en-GB" sz="1600" baseline="0" dirty="0" smtClean="0"/>
                        <a:t> , </a:t>
                      </a:r>
                      <a:r>
                        <a:rPr lang="en-GB" sz="1600" baseline="0" dirty="0" err="1" smtClean="0"/>
                        <a:t>proizvoljno</a:t>
                      </a:r>
                      <a:endParaRPr lang="en-GB" sz="1600" baseline="0" dirty="0" smtClean="0"/>
                    </a:p>
                    <a:p>
                      <a:r>
                        <a:rPr lang="en-GB" sz="1600" baseline="0" dirty="0" err="1" smtClean="0"/>
                        <a:t>Poskoci</a:t>
                      </a:r>
                      <a:endParaRPr lang="en-GB" sz="1600" baseline="0" dirty="0" smtClean="0"/>
                    </a:p>
                    <a:p>
                      <a:r>
                        <a:rPr lang="en-GB" sz="1600" baseline="0" dirty="0" smtClean="0"/>
                        <a:t>3x(3xp.ćučanj+3x </a:t>
                      </a:r>
                      <a:r>
                        <a:rPr lang="en-GB" sz="1600" baseline="0" dirty="0" err="1" smtClean="0"/>
                        <a:t>na</a:t>
                      </a:r>
                      <a:r>
                        <a:rPr lang="en-GB" sz="1600" baseline="0" dirty="0" smtClean="0"/>
                        <a:t> grudi+3x </a:t>
                      </a:r>
                      <a:r>
                        <a:rPr lang="en-GB" sz="1600" baseline="0" dirty="0" err="1" smtClean="0"/>
                        <a:t>makaze</a:t>
                      </a:r>
                      <a:r>
                        <a:rPr lang="en-GB" sz="1600" baseline="0" dirty="0" smtClean="0"/>
                        <a:t>) </a:t>
                      </a:r>
                    </a:p>
                    <a:p>
                      <a:r>
                        <a:rPr lang="en-GB" sz="1600" baseline="0" dirty="0" err="1" smtClean="0"/>
                        <a:t>rastrčavanje</a:t>
                      </a:r>
                      <a:endParaRPr lang="en-GB" sz="1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4571406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Torino 10- </a:t>
            </a:r>
            <a:r>
              <a:rPr lang="en-GB" dirty="0" err="1" smtClean="0"/>
              <a:t>feb.</a:t>
            </a:r>
            <a:r>
              <a:rPr lang="en-GB" dirty="0" smtClean="0"/>
              <a:t> 1988. </a:t>
            </a:r>
            <a:r>
              <a:rPr lang="en-GB" dirty="0" err="1" smtClean="0"/>
              <a:t>tromeč</a:t>
            </a:r>
            <a:r>
              <a:rPr lang="en-GB" dirty="0" smtClean="0"/>
              <a:t> (DDR-YUG-ITA)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GB" dirty="0" smtClean="0"/>
          </a:p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r>
              <a:rPr lang="en-GB" sz="4800" dirty="0" smtClean="0"/>
              <a:t>START NA 800m</a:t>
            </a:r>
            <a:endParaRPr lang="en-GB" sz="4800" dirty="0"/>
          </a:p>
          <a:p>
            <a:pPr marL="0" indent="0" algn="ctr">
              <a:buNone/>
            </a:pPr>
            <a:r>
              <a:rPr lang="en-GB" sz="4800" dirty="0" smtClean="0"/>
              <a:t>1:46,44</a:t>
            </a:r>
            <a:endParaRPr lang="en-GB" sz="4800" dirty="0"/>
          </a:p>
        </p:txBody>
      </p:sp>
    </p:spTree>
    <p:extLst>
      <p:ext uri="{BB962C8B-B14F-4D97-AF65-F5344CB8AC3E}">
        <p14:creationId xmlns:p14="http://schemas.microsoft.com/office/powerpoint/2010/main" val="5961922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r>
              <a:rPr lang="sr-Latn-RS" dirty="0" smtClean="0"/>
              <a:t>Zašto model</a:t>
            </a:r>
          </a:p>
          <a:p>
            <a:r>
              <a:rPr lang="sr-Latn-RS" dirty="0" smtClean="0"/>
              <a:t>Zašto vrhunskog trkača</a:t>
            </a:r>
          </a:p>
          <a:p>
            <a:r>
              <a:rPr lang="sr-Latn-RS" dirty="0" smtClean="0"/>
              <a:t>Zašto zimski makro ciklus</a:t>
            </a: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2821601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PREDHODNA SEZONA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 smtClean="0"/>
              <a:t>Broj</a:t>
            </a:r>
            <a:r>
              <a:rPr lang="en-GB" dirty="0" smtClean="0"/>
              <a:t> </a:t>
            </a:r>
            <a:r>
              <a:rPr lang="en-GB" dirty="0" err="1" smtClean="0"/>
              <a:t>trka</a:t>
            </a:r>
            <a:endParaRPr lang="en-GB" dirty="0" smtClean="0"/>
          </a:p>
          <a:p>
            <a:r>
              <a:rPr lang="en-GB" dirty="0" err="1" smtClean="0"/>
              <a:t>Ostvareni</a:t>
            </a:r>
            <a:r>
              <a:rPr lang="en-GB" dirty="0" smtClean="0"/>
              <a:t> </a:t>
            </a:r>
            <a:r>
              <a:rPr lang="en-GB" dirty="0" err="1" smtClean="0"/>
              <a:t>rezultati</a:t>
            </a:r>
            <a:endParaRPr lang="en-GB" dirty="0" smtClean="0"/>
          </a:p>
          <a:p>
            <a:r>
              <a:rPr lang="en-GB" dirty="0" err="1" smtClean="0"/>
              <a:t>Poslednji</a:t>
            </a:r>
            <a:r>
              <a:rPr lang="en-GB" dirty="0" smtClean="0"/>
              <a:t> </a:t>
            </a:r>
            <a:r>
              <a:rPr lang="en-GB" dirty="0" err="1" smtClean="0"/>
              <a:t>nastup</a:t>
            </a:r>
            <a:r>
              <a:rPr lang="en-GB" dirty="0" smtClean="0"/>
              <a:t> u </a:t>
            </a:r>
            <a:r>
              <a:rPr lang="en-GB" dirty="0" err="1" smtClean="0"/>
              <a:t>godini</a:t>
            </a:r>
            <a:endParaRPr lang="en-GB" dirty="0" smtClean="0"/>
          </a:p>
          <a:p>
            <a:r>
              <a:rPr lang="en-GB" dirty="0" err="1" smtClean="0"/>
              <a:t>Pauza</a:t>
            </a:r>
            <a:r>
              <a:rPr lang="en-GB" dirty="0" smtClean="0"/>
              <a:t> </a:t>
            </a:r>
          </a:p>
          <a:p>
            <a:pPr marL="0" indent="0">
              <a:buNone/>
            </a:pPr>
            <a:endParaRPr lang="en-GB" dirty="0" smtClean="0"/>
          </a:p>
          <a:p>
            <a:pPr marL="36576" indent="0">
              <a:buNone/>
            </a:pP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561695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ZIMSKI MAKROCIKLUS - PERIODIZACIJA</a:t>
            </a:r>
            <a:endParaRPr lang="en-GB" dirty="0"/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64494291"/>
              </p:ext>
            </p:extLst>
          </p:nvPr>
        </p:nvGraphicFramePr>
        <p:xfrm>
          <a:off x="611560" y="2348880"/>
          <a:ext cx="74676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33800"/>
                <a:gridCol w="37338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MEZOCIKLUSI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PERIOD 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UVODNI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20.</a:t>
                      </a:r>
                      <a:r>
                        <a:rPr lang="en-GB" baseline="0" dirty="0" smtClean="0"/>
                        <a:t> </a:t>
                      </a:r>
                      <a:r>
                        <a:rPr lang="en-GB" baseline="0" dirty="0" err="1" smtClean="0"/>
                        <a:t>okt</a:t>
                      </a:r>
                      <a:r>
                        <a:rPr lang="en-GB" baseline="0" dirty="0" smtClean="0"/>
                        <a:t> . </a:t>
                      </a:r>
                      <a:r>
                        <a:rPr lang="en-GB" baseline="0" dirty="0" smtClean="0"/>
                        <a:t> -  8</a:t>
                      </a:r>
                      <a:r>
                        <a:rPr lang="en-GB" baseline="0" dirty="0" smtClean="0"/>
                        <a:t>. </a:t>
                      </a:r>
                      <a:r>
                        <a:rPr lang="en-GB" baseline="0" dirty="0" err="1" smtClean="0"/>
                        <a:t>nov.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BAZIČNI I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     9</a:t>
                      </a:r>
                      <a:r>
                        <a:rPr lang="en-GB" dirty="0" smtClean="0"/>
                        <a:t>. </a:t>
                      </a:r>
                      <a:r>
                        <a:rPr lang="en-GB" dirty="0" err="1" smtClean="0"/>
                        <a:t>nov.</a:t>
                      </a:r>
                      <a:r>
                        <a:rPr lang="en-GB" dirty="0" smtClean="0"/>
                        <a:t> </a:t>
                      </a:r>
                      <a:r>
                        <a:rPr lang="en-GB" baseline="0" dirty="0" smtClean="0"/>
                        <a:t> -  29</a:t>
                      </a:r>
                      <a:r>
                        <a:rPr lang="en-GB" baseline="0" dirty="0" smtClean="0"/>
                        <a:t>. </a:t>
                      </a:r>
                      <a:r>
                        <a:rPr lang="en-GB" baseline="0" dirty="0" err="1" smtClean="0"/>
                        <a:t>nov.</a:t>
                      </a:r>
                      <a:r>
                        <a:rPr lang="en-GB" dirty="0" smtClean="0"/>
                        <a:t> 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BAZIČNI II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    7</a:t>
                      </a:r>
                      <a:r>
                        <a:rPr lang="en-GB" dirty="0" smtClean="0"/>
                        <a:t>. </a:t>
                      </a:r>
                      <a:r>
                        <a:rPr lang="en-GB" dirty="0" err="1" smtClean="0"/>
                        <a:t>dec</a:t>
                      </a:r>
                      <a:r>
                        <a:rPr lang="en-GB" dirty="0" err="1" smtClean="0"/>
                        <a:t>.</a:t>
                      </a:r>
                      <a:r>
                        <a:rPr lang="en-GB" dirty="0" smtClean="0"/>
                        <a:t> </a:t>
                      </a:r>
                      <a:r>
                        <a:rPr lang="en-GB" baseline="0" dirty="0" smtClean="0"/>
                        <a:t> </a:t>
                      </a:r>
                      <a:r>
                        <a:rPr lang="en-GB" dirty="0" smtClean="0"/>
                        <a:t>-</a:t>
                      </a:r>
                      <a:r>
                        <a:rPr lang="en-GB" baseline="0" dirty="0" smtClean="0"/>
                        <a:t> </a:t>
                      </a:r>
                      <a:r>
                        <a:rPr lang="en-GB" dirty="0" smtClean="0"/>
                        <a:t> </a:t>
                      </a:r>
                      <a:r>
                        <a:rPr lang="en-GB" dirty="0" smtClean="0"/>
                        <a:t>27. </a:t>
                      </a:r>
                      <a:r>
                        <a:rPr lang="en-GB" dirty="0" err="1" smtClean="0"/>
                        <a:t>dec.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UDARNI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   4</a:t>
                      </a:r>
                      <a:r>
                        <a:rPr lang="en-GB" dirty="0" smtClean="0"/>
                        <a:t>. </a:t>
                      </a:r>
                      <a:r>
                        <a:rPr lang="en-GB" dirty="0" err="1" smtClean="0"/>
                        <a:t>jan.</a:t>
                      </a:r>
                      <a:r>
                        <a:rPr lang="en-GB" dirty="0" smtClean="0"/>
                        <a:t>   -  28</a:t>
                      </a:r>
                      <a:r>
                        <a:rPr lang="en-GB" dirty="0" smtClean="0"/>
                        <a:t>. </a:t>
                      </a:r>
                      <a:r>
                        <a:rPr lang="en-GB" dirty="0" err="1" smtClean="0"/>
                        <a:t>jan</a:t>
                      </a:r>
                      <a:r>
                        <a:rPr lang="en-GB" dirty="0" smtClean="0"/>
                        <a:t> 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PREDTAKMIČARSKI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 29</a:t>
                      </a:r>
                      <a:r>
                        <a:rPr lang="en-GB" dirty="0" smtClean="0"/>
                        <a:t>. </a:t>
                      </a:r>
                      <a:r>
                        <a:rPr lang="en-GB" dirty="0" err="1" smtClean="0"/>
                        <a:t>jan.</a:t>
                      </a:r>
                      <a:r>
                        <a:rPr lang="en-GB" dirty="0" smtClean="0"/>
                        <a:t>  -</a:t>
                      </a:r>
                      <a:r>
                        <a:rPr lang="en-GB" baseline="0" dirty="0" smtClean="0"/>
                        <a:t>  </a:t>
                      </a:r>
                      <a:r>
                        <a:rPr lang="en-GB" dirty="0" smtClean="0"/>
                        <a:t> </a:t>
                      </a:r>
                      <a:r>
                        <a:rPr lang="en-GB" dirty="0" smtClean="0"/>
                        <a:t>9. </a:t>
                      </a:r>
                      <a:r>
                        <a:rPr lang="en-GB" dirty="0" err="1" smtClean="0"/>
                        <a:t>feb.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88848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BROJ NEDELJNIH TRENINGA U MEZOCIKLUSU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GB" dirty="0" smtClean="0"/>
          </a:p>
          <a:p>
            <a:pPr marL="0" indent="0" algn="ctr">
              <a:buNone/>
            </a:pPr>
            <a:endParaRPr lang="en-GB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9390591"/>
              </p:ext>
            </p:extLst>
          </p:nvPr>
        </p:nvGraphicFramePr>
        <p:xfrm>
          <a:off x="1547664" y="1772816"/>
          <a:ext cx="6480720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432720"/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MEZOCIKLUS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BROJ TRENINGA </a:t>
                      </a:r>
                      <a:r>
                        <a:rPr lang="en-GB" baseline="0" dirty="0" smtClean="0"/>
                        <a:t> PO </a:t>
                      </a:r>
                      <a:r>
                        <a:rPr lang="en-GB" dirty="0" smtClean="0"/>
                        <a:t>NEDELJAMA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b="1" dirty="0" smtClean="0"/>
                        <a:t>UVODNI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6 + 6</a:t>
                      </a:r>
                      <a:r>
                        <a:rPr lang="en-GB" baseline="0" dirty="0" smtClean="0"/>
                        <a:t> + 6                                    18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b="1" dirty="0" smtClean="0"/>
                        <a:t>BAZIČNI I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9 +</a:t>
                      </a:r>
                      <a:r>
                        <a:rPr lang="en-GB" baseline="0" dirty="0" smtClean="0"/>
                        <a:t> </a:t>
                      </a:r>
                      <a:r>
                        <a:rPr lang="en-GB" dirty="0" smtClean="0"/>
                        <a:t>11</a:t>
                      </a:r>
                      <a:r>
                        <a:rPr lang="en-GB" baseline="0" dirty="0" smtClean="0"/>
                        <a:t> + 10                                30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NEDELJA</a:t>
                      </a:r>
                      <a:r>
                        <a:rPr lang="en-GB" baseline="0" dirty="0" smtClean="0"/>
                        <a:t> OPUŠTANJA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6                                                   </a:t>
                      </a:r>
                      <a:r>
                        <a:rPr lang="en-GB" baseline="0" dirty="0" smtClean="0"/>
                        <a:t> 6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b="1" dirty="0" smtClean="0"/>
                        <a:t>BAZIČNI II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9 + 11 + 10                                30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NEDELJA OPUŠTANJA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5                                                    5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b="1" dirty="0" smtClean="0"/>
                        <a:t>UDARNI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11 + 12 + 10+ 4                        37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b="1" dirty="0" smtClean="0"/>
                        <a:t>PREDTAKMIČARSKI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3 + 7</a:t>
                      </a:r>
                      <a:r>
                        <a:rPr lang="en-GB" baseline="0" dirty="0" smtClean="0"/>
                        <a:t> + 2 + TRKA                       12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64135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UVODNI PERIOD  20.okt. – 8.nov.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 smtClean="0"/>
              <a:t>Urađeno</a:t>
            </a:r>
            <a:r>
              <a:rPr lang="en-GB" dirty="0" smtClean="0"/>
              <a:t> 18 </a:t>
            </a:r>
            <a:r>
              <a:rPr lang="en-GB" dirty="0" err="1" smtClean="0"/>
              <a:t>treninga</a:t>
            </a:r>
            <a:r>
              <a:rPr lang="en-GB" dirty="0" smtClean="0"/>
              <a:t> </a:t>
            </a:r>
            <a:r>
              <a:rPr lang="en-GB" dirty="0" smtClean="0"/>
              <a:t>(6+6+6)</a:t>
            </a:r>
            <a:endParaRPr lang="en-GB" dirty="0" smtClean="0"/>
          </a:p>
          <a:p>
            <a:r>
              <a:rPr lang="en-GB" dirty="0" smtClean="0"/>
              <a:t>Po </a:t>
            </a:r>
            <a:r>
              <a:rPr lang="en-GB" dirty="0" err="1" smtClean="0"/>
              <a:t>jedan</a:t>
            </a:r>
            <a:r>
              <a:rPr lang="en-GB" dirty="0" smtClean="0"/>
              <a:t> </a:t>
            </a:r>
            <a:r>
              <a:rPr lang="en-GB" dirty="0" err="1" smtClean="0"/>
              <a:t>trening</a:t>
            </a:r>
            <a:r>
              <a:rPr lang="en-GB" dirty="0" smtClean="0"/>
              <a:t> u </a:t>
            </a:r>
            <a:r>
              <a:rPr lang="en-GB" dirty="0" err="1" smtClean="0"/>
              <a:t>toku</a:t>
            </a:r>
            <a:r>
              <a:rPr lang="en-GB" dirty="0" smtClean="0"/>
              <a:t> </a:t>
            </a:r>
            <a:r>
              <a:rPr lang="en-GB" dirty="0" err="1" smtClean="0"/>
              <a:t>dana</a:t>
            </a:r>
            <a:r>
              <a:rPr lang="en-GB" dirty="0" smtClean="0"/>
              <a:t> </a:t>
            </a:r>
          </a:p>
          <a:p>
            <a:r>
              <a:rPr lang="en-GB" dirty="0" smtClean="0"/>
              <a:t>Rad </a:t>
            </a:r>
            <a:r>
              <a:rPr lang="en-GB" dirty="0" err="1" smtClean="0"/>
              <a:t>na</a:t>
            </a:r>
            <a:r>
              <a:rPr lang="en-GB" dirty="0" smtClean="0"/>
              <a:t> </a:t>
            </a:r>
            <a:r>
              <a:rPr lang="en-GB" dirty="0" err="1" smtClean="0"/>
              <a:t>opštoj</a:t>
            </a:r>
            <a:r>
              <a:rPr lang="en-GB" dirty="0" smtClean="0"/>
              <a:t> </a:t>
            </a:r>
            <a:r>
              <a:rPr lang="en-GB" dirty="0" err="1" smtClean="0"/>
              <a:t>fizičkoj</a:t>
            </a:r>
            <a:r>
              <a:rPr lang="en-GB" dirty="0" smtClean="0"/>
              <a:t> </a:t>
            </a:r>
            <a:r>
              <a:rPr lang="en-GB" dirty="0" err="1" smtClean="0"/>
              <a:t>pripremi</a:t>
            </a:r>
            <a:r>
              <a:rPr lang="en-GB" dirty="0" smtClean="0"/>
              <a:t> </a:t>
            </a:r>
            <a:r>
              <a:rPr lang="en-GB" dirty="0" err="1" smtClean="0"/>
              <a:t>posle</a:t>
            </a:r>
            <a:r>
              <a:rPr lang="en-GB" dirty="0" smtClean="0"/>
              <a:t> </a:t>
            </a:r>
            <a:r>
              <a:rPr lang="en-GB" dirty="0" err="1" smtClean="0"/>
              <a:t>pauze</a:t>
            </a:r>
            <a:endParaRPr lang="en-GB" dirty="0" smtClean="0"/>
          </a:p>
          <a:p>
            <a:r>
              <a:rPr lang="en-GB" dirty="0" err="1" smtClean="0"/>
              <a:t>Intenzitet</a:t>
            </a:r>
            <a:r>
              <a:rPr lang="en-GB" dirty="0" smtClean="0"/>
              <a:t> </a:t>
            </a:r>
            <a:r>
              <a:rPr lang="en-GB" dirty="0" err="1" smtClean="0"/>
              <a:t>rada</a:t>
            </a:r>
            <a:r>
              <a:rPr lang="en-GB" dirty="0" smtClean="0"/>
              <a:t>  65 - 70%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25676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Nedeljni</a:t>
            </a:r>
            <a:r>
              <a:rPr lang="en-GB" dirty="0" smtClean="0"/>
              <a:t> </a:t>
            </a:r>
            <a:r>
              <a:rPr lang="en-GB" dirty="0" err="1" smtClean="0"/>
              <a:t>trening</a:t>
            </a:r>
            <a:r>
              <a:rPr lang="en-GB" dirty="0" smtClean="0"/>
              <a:t> u </a:t>
            </a:r>
            <a:r>
              <a:rPr lang="en-GB" dirty="0" err="1" smtClean="0"/>
              <a:t>ciklusu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GB" dirty="0" smtClean="0"/>
              <a:t> </a:t>
            </a:r>
          </a:p>
          <a:p>
            <a:pPr marL="0" indent="0" algn="ctr">
              <a:buNone/>
            </a:pPr>
            <a:endParaRPr lang="en-GB" dirty="0" smtClean="0"/>
          </a:p>
          <a:p>
            <a:pPr>
              <a:buFontTx/>
              <a:buChar char="-"/>
            </a:pPr>
            <a:endParaRPr lang="en-GB" dirty="0" smtClean="0"/>
          </a:p>
          <a:p>
            <a:pPr>
              <a:buFontTx/>
              <a:buChar char="-"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4777719"/>
              </p:ext>
            </p:extLst>
          </p:nvPr>
        </p:nvGraphicFramePr>
        <p:xfrm>
          <a:off x="1619672" y="1484784"/>
          <a:ext cx="6096000" cy="52478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6184"/>
                <a:gridCol w="4439816"/>
              </a:tblGrid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Dan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err="1" smtClean="0"/>
                        <a:t>Trenažni</a:t>
                      </a:r>
                      <a:r>
                        <a:rPr lang="en-GB" dirty="0" smtClean="0"/>
                        <a:t> </a:t>
                      </a:r>
                      <a:r>
                        <a:rPr lang="en-GB" dirty="0" err="1" smtClean="0"/>
                        <a:t>zadatak</a:t>
                      </a:r>
                      <a:endParaRPr lang="en-GB" dirty="0"/>
                    </a:p>
                  </a:txBody>
                  <a:tcPr/>
                </a:tc>
              </a:tr>
              <a:tr h="280830">
                <a:tc>
                  <a:txBody>
                    <a:bodyPr/>
                    <a:lstStyle/>
                    <a:p>
                      <a:r>
                        <a:rPr lang="en-GB" sz="1600" dirty="0" err="1" smtClean="0"/>
                        <a:t>ponedeljak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6km </a:t>
                      </a:r>
                      <a:r>
                        <a:rPr lang="en-GB" sz="1600" dirty="0" err="1" smtClean="0"/>
                        <a:t>kros</a:t>
                      </a:r>
                      <a:r>
                        <a:rPr lang="en-GB" sz="1600" dirty="0" smtClean="0"/>
                        <a:t> ,</a:t>
                      </a:r>
                      <a:r>
                        <a:rPr lang="en-GB" sz="1600" baseline="0" dirty="0" smtClean="0"/>
                        <a:t> </a:t>
                      </a:r>
                      <a:r>
                        <a:rPr lang="en-GB" sz="1600" baseline="0" dirty="0" err="1" smtClean="0"/>
                        <a:t>istezanje</a:t>
                      </a:r>
                      <a:r>
                        <a:rPr lang="en-GB" sz="1600" baseline="0" dirty="0" smtClean="0"/>
                        <a:t>, </a:t>
                      </a:r>
                      <a:r>
                        <a:rPr lang="en-GB" sz="1600" baseline="0" dirty="0" err="1" smtClean="0"/>
                        <a:t>vežbe</a:t>
                      </a:r>
                      <a:r>
                        <a:rPr lang="en-GB" sz="1600" baseline="0" dirty="0" smtClean="0"/>
                        <a:t> </a:t>
                      </a:r>
                      <a:r>
                        <a:rPr lang="en-GB" sz="1600" baseline="0" dirty="0" err="1" smtClean="0"/>
                        <a:t>snage</a:t>
                      </a:r>
                      <a:r>
                        <a:rPr lang="en-GB" sz="1600" baseline="0" dirty="0" smtClean="0"/>
                        <a:t>, 10 </a:t>
                      </a:r>
                      <a:r>
                        <a:rPr lang="en-GB" sz="1600" baseline="0" dirty="0" err="1" smtClean="0"/>
                        <a:t>dijagonala</a:t>
                      </a:r>
                      <a:r>
                        <a:rPr lang="en-GB" sz="1600" baseline="0" dirty="0" smtClean="0"/>
                        <a:t> , </a:t>
                      </a:r>
                      <a:r>
                        <a:rPr lang="en-GB" sz="1600" baseline="0" dirty="0" err="1" smtClean="0"/>
                        <a:t>rastrčavanje</a:t>
                      </a:r>
                      <a:r>
                        <a:rPr lang="en-GB" sz="1600" baseline="0" dirty="0" smtClean="0"/>
                        <a:t> 2km</a:t>
                      </a:r>
                      <a:endParaRPr lang="en-GB" sz="1600" dirty="0"/>
                    </a:p>
                  </a:txBody>
                  <a:tcPr/>
                </a:tc>
              </a:tr>
              <a:tr h="280830">
                <a:tc>
                  <a:txBody>
                    <a:bodyPr/>
                    <a:lstStyle/>
                    <a:p>
                      <a:r>
                        <a:rPr lang="en-GB" sz="1600" dirty="0" err="1" smtClean="0"/>
                        <a:t>utorak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8km </a:t>
                      </a:r>
                      <a:r>
                        <a:rPr lang="en-GB" sz="1600" dirty="0" err="1" smtClean="0"/>
                        <a:t>kros</a:t>
                      </a:r>
                      <a:r>
                        <a:rPr lang="en-GB" sz="1600" dirty="0" smtClean="0"/>
                        <a:t>, </a:t>
                      </a:r>
                      <a:r>
                        <a:rPr lang="en-GB" sz="1600" dirty="0" err="1" smtClean="0"/>
                        <a:t>istezanje</a:t>
                      </a:r>
                      <a:r>
                        <a:rPr lang="en-GB" sz="1600" dirty="0" smtClean="0"/>
                        <a:t> , </a:t>
                      </a:r>
                      <a:r>
                        <a:rPr lang="en-GB" sz="1600" dirty="0" err="1" smtClean="0"/>
                        <a:t>vežbe</a:t>
                      </a:r>
                      <a:r>
                        <a:rPr lang="en-GB" sz="1600" dirty="0" smtClean="0"/>
                        <a:t> </a:t>
                      </a:r>
                      <a:r>
                        <a:rPr lang="en-GB" sz="1600" dirty="0" err="1" smtClean="0"/>
                        <a:t>trčanja</a:t>
                      </a:r>
                      <a:r>
                        <a:rPr lang="en-GB" sz="1600" dirty="0" smtClean="0"/>
                        <a:t>, </a:t>
                      </a:r>
                      <a:r>
                        <a:rPr lang="en-GB" sz="1600" dirty="0" err="1" smtClean="0"/>
                        <a:t>ubrznja</a:t>
                      </a:r>
                      <a:r>
                        <a:rPr lang="en-GB" sz="1600" baseline="0" dirty="0" smtClean="0"/>
                        <a:t>, </a:t>
                      </a:r>
                      <a:r>
                        <a:rPr lang="en-GB" sz="1600" baseline="0" dirty="0" err="1" smtClean="0"/>
                        <a:t>poskoci</a:t>
                      </a:r>
                      <a:r>
                        <a:rPr lang="en-GB" sz="1600" baseline="0" dirty="0" smtClean="0"/>
                        <a:t>, </a:t>
                      </a:r>
                      <a:r>
                        <a:rPr lang="en-GB" sz="1600" baseline="0" dirty="0" err="1" smtClean="0"/>
                        <a:t>rastrčavanje</a:t>
                      </a:r>
                      <a:r>
                        <a:rPr lang="en-GB" sz="1600" baseline="0" dirty="0" smtClean="0"/>
                        <a:t> 2km</a:t>
                      </a:r>
                      <a:endParaRPr lang="en-GB" sz="1600" dirty="0"/>
                    </a:p>
                  </a:txBody>
                  <a:tcPr/>
                </a:tc>
              </a:tr>
              <a:tr h="280830">
                <a:tc>
                  <a:txBody>
                    <a:bodyPr/>
                    <a:lstStyle/>
                    <a:p>
                      <a:r>
                        <a:rPr lang="en-GB" sz="1600" dirty="0" err="1" smtClean="0"/>
                        <a:t>sreda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2km</a:t>
                      </a:r>
                      <a:r>
                        <a:rPr lang="en-GB" sz="1600" baseline="0" dirty="0" smtClean="0"/>
                        <a:t> </a:t>
                      </a:r>
                      <a:r>
                        <a:rPr lang="en-GB" sz="1600" baseline="0" dirty="0" err="1" smtClean="0"/>
                        <a:t>zagrevanja</a:t>
                      </a:r>
                      <a:r>
                        <a:rPr lang="en-GB" sz="1600" baseline="0" dirty="0" smtClean="0"/>
                        <a:t>, </a:t>
                      </a:r>
                      <a:r>
                        <a:rPr lang="en-GB" sz="1600" baseline="0" dirty="0" err="1" smtClean="0"/>
                        <a:t>istezanje,vežbe</a:t>
                      </a:r>
                      <a:r>
                        <a:rPr lang="en-GB" sz="1600" baseline="0" dirty="0" smtClean="0"/>
                        <a:t> </a:t>
                      </a:r>
                      <a:r>
                        <a:rPr lang="en-GB" sz="1600" baseline="0" dirty="0" err="1" smtClean="0"/>
                        <a:t>trčanja</a:t>
                      </a:r>
                      <a:r>
                        <a:rPr lang="en-GB" sz="1600" baseline="0" dirty="0" smtClean="0"/>
                        <a:t>, </a:t>
                      </a:r>
                      <a:r>
                        <a:rPr lang="en-GB" sz="1600" baseline="0" dirty="0" err="1" smtClean="0"/>
                        <a:t>ubrzanja</a:t>
                      </a:r>
                      <a:r>
                        <a:rPr lang="en-GB" sz="1600" baseline="0" dirty="0" smtClean="0"/>
                        <a:t>,</a:t>
                      </a:r>
                    </a:p>
                    <a:p>
                      <a:r>
                        <a:rPr lang="en-GB" sz="1600" baseline="0" dirty="0" smtClean="0"/>
                        <a:t>4X(100+200+300+200+100) 100 </a:t>
                      </a:r>
                      <a:r>
                        <a:rPr lang="en-GB" sz="1600" baseline="0" dirty="0" err="1" smtClean="0"/>
                        <a:t>kask</a:t>
                      </a:r>
                      <a:r>
                        <a:rPr lang="en-GB" sz="1600" baseline="0" dirty="0" smtClean="0"/>
                        <a:t> / 6min</a:t>
                      </a:r>
                    </a:p>
                    <a:p>
                      <a:r>
                        <a:rPr lang="en-GB" sz="1600" baseline="0" dirty="0" err="1" smtClean="0"/>
                        <a:t>rastrčavanje</a:t>
                      </a:r>
                      <a:r>
                        <a:rPr lang="en-GB" sz="1600" baseline="0" dirty="0" smtClean="0"/>
                        <a:t> 3km</a:t>
                      </a:r>
                    </a:p>
                  </a:txBody>
                  <a:tcPr/>
                </a:tc>
              </a:tr>
              <a:tr h="280830">
                <a:tc>
                  <a:txBody>
                    <a:bodyPr/>
                    <a:lstStyle/>
                    <a:p>
                      <a:r>
                        <a:rPr lang="en-GB" sz="1600" dirty="0" err="1" smtClean="0"/>
                        <a:t>četvrtak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6km </a:t>
                      </a:r>
                      <a:r>
                        <a:rPr lang="en-GB" sz="1600" dirty="0" err="1" smtClean="0"/>
                        <a:t>kros</a:t>
                      </a:r>
                      <a:r>
                        <a:rPr lang="en-GB" sz="1600" dirty="0" smtClean="0"/>
                        <a:t>, </a:t>
                      </a:r>
                      <a:r>
                        <a:rPr lang="en-GB" sz="1600" dirty="0" err="1" smtClean="0"/>
                        <a:t>istezanje</a:t>
                      </a:r>
                      <a:r>
                        <a:rPr lang="en-GB" sz="1600" dirty="0" smtClean="0"/>
                        <a:t>, </a:t>
                      </a:r>
                      <a:r>
                        <a:rPr lang="en-GB" sz="1600" dirty="0" err="1" smtClean="0"/>
                        <a:t>vežbe</a:t>
                      </a:r>
                      <a:r>
                        <a:rPr lang="en-GB" sz="1600" dirty="0" smtClean="0"/>
                        <a:t> </a:t>
                      </a:r>
                      <a:r>
                        <a:rPr lang="en-GB" sz="1600" dirty="0" err="1" smtClean="0"/>
                        <a:t>snage</a:t>
                      </a:r>
                      <a:r>
                        <a:rPr lang="en-GB" sz="1600" dirty="0" smtClean="0"/>
                        <a:t>, 10 </a:t>
                      </a:r>
                      <a:r>
                        <a:rPr lang="en-GB" sz="1600" dirty="0" err="1" smtClean="0"/>
                        <a:t>dijagonala</a:t>
                      </a:r>
                      <a:r>
                        <a:rPr lang="en-GB" sz="1600" dirty="0" smtClean="0"/>
                        <a:t>, </a:t>
                      </a:r>
                      <a:r>
                        <a:rPr lang="en-GB" sz="1600" dirty="0" err="1" smtClean="0"/>
                        <a:t>rastrčavanje</a:t>
                      </a:r>
                      <a:r>
                        <a:rPr lang="en-GB" sz="1600" baseline="0" dirty="0" smtClean="0"/>
                        <a:t> </a:t>
                      </a:r>
                      <a:r>
                        <a:rPr lang="en-GB" sz="1600" baseline="0" dirty="0" err="1" smtClean="0"/>
                        <a:t>po</a:t>
                      </a:r>
                      <a:r>
                        <a:rPr lang="en-GB" sz="1600" baseline="0" dirty="0" smtClean="0"/>
                        <a:t> </a:t>
                      </a:r>
                      <a:r>
                        <a:rPr lang="en-GB" sz="1600" baseline="0" dirty="0" err="1" smtClean="0"/>
                        <a:t>osećaju</a:t>
                      </a:r>
                      <a:endParaRPr lang="en-GB" sz="1600" dirty="0"/>
                    </a:p>
                  </a:txBody>
                  <a:tcPr/>
                </a:tc>
              </a:tr>
              <a:tr h="280830">
                <a:tc>
                  <a:txBody>
                    <a:bodyPr/>
                    <a:lstStyle/>
                    <a:p>
                      <a:r>
                        <a:rPr lang="en-GB" sz="1600" dirty="0" err="1" smtClean="0"/>
                        <a:t>petak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8km </a:t>
                      </a:r>
                      <a:r>
                        <a:rPr lang="en-GB" sz="1600" dirty="0" err="1" smtClean="0"/>
                        <a:t>kros</a:t>
                      </a:r>
                      <a:r>
                        <a:rPr lang="en-GB" sz="1600" dirty="0" smtClean="0"/>
                        <a:t>, </a:t>
                      </a:r>
                      <a:r>
                        <a:rPr lang="en-GB" sz="1600" dirty="0" err="1" smtClean="0"/>
                        <a:t>istezanje</a:t>
                      </a:r>
                      <a:r>
                        <a:rPr lang="en-GB" sz="1600" dirty="0" smtClean="0"/>
                        <a:t>, </a:t>
                      </a:r>
                      <a:r>
                        <a:rPr lang="en-GB" sz="1600" dirty="0" err="1" smtClean="0"/>
                        <a:t>vežbe</a:t>
                      </a:r>
                      <a:r>
                        <a:rPr lang="en-GB" sz="1600" baseline="0" dirty="0" smtClean="0"/>
                        <a:t> </a:t>
                      </a:r>
                      <a:r>
                        <a:rPr lang="en-GB" sz="1600" baseline="0" dirty="0" err="1" smtClean="0"/>
                        <a:t>na</a:t>
                      </a:r>
                      <a:r>
                        <a:rPr lang="en-GB" sz="1600" baseline="0" dirty="0" smtClean="0"/>
                        <a:t> </a:t>
                      </a:r>
                      <a:r>
                        <a:rPr lang="en-GB" sz="1600" baseline="0" dirty="0" err="1" smtClean="0"/>
                        <a:t>preponama</a:t>
                      </a:r>
                      <a:r>
                        <a:rPr lang="en-GB" sz="1600" baseline="0" dirty="0" smtClean="0"/>
                        <a:t>, </a:t>
                      </a:r>
                      <a:r>
                        <a:rPr lang="en-GB" sz="1600" baseline="0" dirty="0" err="1" smtClean="0"/>
                        <a:t>ubrzanja</a:t>
                      </a:r>
                      <a:r>
                        <a:rPr lang="en-GB" sz="1600" baseline="0" dirty="0" smtClean="0"/>
                        <a:t> 100m , </a:t>
                      </a:r>
                      <a:r>
                        <a:rPr lang="en-GB" sz="1600" baseline="0" dirty="0" err="1" smtClean="0"/>
                        <a:t>rastrčavanje</a:t>
                      </a:r>
                      <a:r>
                        <a:rPr lang="en-GB" sz="1600" baseline="0" dirty="0" smtClean="0"/>
                        <a:t> 2-3 km</a:t>
                      </a:r>
                      <a:endParaRPr lang="en-GB" sz="1600" dirty="0"/>
                    </a:p>
                  </a:txBody>
                  <a:tcPr/>
                </a:tc>
              </a:tr>
              <a:tr h="280830">
                <a:tc>
                  <a:txBody>
                    <a:bodyPr/>
                    <a:lstStyle/>
                    <a:p>
                      <a:r>
                        <a:rPr lang="en-GB" sz="1600" dirty="0" err="1" smtClean="0"/>
                        <a:t>subota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err="1" smtClean="0"/>
                        <a:t>zagrevanje</a:t>
                      </a:r>
                      <a:r>
                        <a:rPr lang="en-GB" sz="1600" dirty="0" smtClean="0"/>
                        <a:t>, </a:t>
                      </a:r>
                      <a:r>
                        <a:rPr lang="en-GB" sz="1600" dirty="0" err="1" smtClean="0"/>
                        <a:t>ubrzanaja</a:t>
                      </a:r>
                      <a:endParaRPr lang="en-GB" sz="1600" dirty="0" smtClean="0"/>
                    </a:p>
                    <a:p>
                      <a:r>
                        <a:rPr lang="en-GB" sz="1600" dirty="0" smtClean="0"/>
                        <a:t>7X(100r+25sk+25vk+100r+50k+30Ip+70vk+</a:t>
                      </a:r>
                      <a:endParaRPr lang="en-GB" sz="1600" dirty="0" smtClean="0"/>
                    </a:p>
                    <a:p>
                      <a:r>
                        <a:rPr lang="en-GB" sz="1600" dirty="0" smtClean="0"/>
                        <a:t> </a:t>
                      </a:r>
                      <a:r>
                        <a:rPr lang="en-GB" sz="1600" baseline="0" dirty="0" smtClean="0"/>
                        <a:t>     </a:t>
                      </a:r>
                      <a:r>
                        <a:rPr lang="en-GB" sz="1600" dirty="0" smtClean="0"/>
                        <a:t>50k+100rt)</a:t>
                      </a:r>
                      <a:r>
                        <a:rPr lang="en-GB" sz="1600" baseline="0" dirty="0" smtClean="0"/>
                        <a:t>  2,5 min </a:t>
                      </a:r>
                      <a:r>
                        <a:rPr lang="en-GB" sz="1600" baseline="0" dirty="0" err="1" smtClean="0"/>
                        <a:t>pauza</a:t>
                      </a:r>
                      <a:endParaRPr lang="en-GB" sz="1600" baseline="0" dirty="0" smtClean="0"/>
                    </a:p>
                    <a:p>
                      <a:r>
                        <a:rPr lang="en-GB" sz="1600" baseline="0" dirty="0" smtClean="0"/>
                        <a:t>3km </a:t>
                      </a:r>
                      <a:r>
                        <a:rPr lang="en-GB" sz="1600" baseline="0" dirty="0" err="1" smtClean="0"/>
                        <a:t>rastrčavana</a:t>
                      </a:r>
                      <a:endParaRPr lang="en-GB" sz="1600" dirty="0"/>
                    </a:p>
                  </a:txBody>
                  <a:tcPr/>
                </a:tc>
              </a:tr>
              <a:tr h="280830">
                <a:tc>
                  <a:txBody>
                    <a:bodyPr/>
                    <a:lstStyle/>
                    <a:p>
                      <a:r>
                        <a:rPr lang="en-GB" dirty="0" err="1" smtClean="0"/>
                        <a:t>nedelja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err="1" smtClean="0"/>
                        <a:t>pauza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74686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Bazični</a:t>
            </a:r>
            <a:r>
              <a:rPr lang="en-GB" dirty="0" smtClean="0"/>
              <a:t> I  period  09. – 29. </a:t>
            </a:r>
            <a:r>
              <a:rPr lang="en-GB" dirty="0" err="1" smtClean="0"/>
              <a:t>novembar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 smtClean="0"/>
              <a:t>Urađeno</a:t>
            </a:r>
            <a:r>
              <a:rPr lang="en-GB" dirty="0" smtClean="0"/>
              <a:t> 30 </a:t>
            </a:r>
            <a:r>
              <a:rPr lang="en-GB" dirty="0" err="1" smtClean="0"/>
              <a:t>treninga</a:t>
            </a:r>
            <a:r>
              <a:rPr lang="en-GB" dirty="0" smtClean="0"/>
              <a:t> (9+11+10)</a:t>
            </a:r>
          </a:p>
          <a:p>
            <a:r>
              <a:rPr lang="en-GB" dirty="0" err="1" smtClean="0"/>
              <a:t>Podizanje</a:t>
            </a:r>
            <a:r>
              <a:rPr lang="en-GB" dirty="0" smtClean="0"/>
              <a:t> </a:t>
            </a:r>
            <a:r>
              <a:rPr lang="en-GB" dirty="0" err="1" smtClean="0"/>
              <a:t>nivoa</a:t>
            </a:r>
            <a:r>
              <a:rPr lang="en-GB" dirty="0" smtClean="0"/>
              <a:t> </a:t>
            </a:r>
            <a:r>
              <a:rPr lang="en-GB" dirty="0" err="1" smtClean="0"/>
              <a:t>opštih</a:t>
            </a:r>
            <a:r>
              <a:rPr lang="en-GB" dirty="0" smtClean="0"/>
              <a:t> </a:t>
            </a:r>
            <a:r>
              <a:rPr lang="en-GB" dirty="0" err="1" smtClean="0"/>
              <a:t>sposobnosti</a:t>
            </a:r>
            <a:r>
              <a:rPr lang="en-GB" dirty="0" smtClean="0"/>
              <a:t> </a:t>
            </a:r>
          </a:p>
          <a:p>
            <a:r>
              <a:rPr lang="en-GB" dirty="0" err="1" smtClean="0"/>
              <a:t>Intenzitet</a:t>
            </a:r>
            <a:r>
              <a:rPr lang="en-GB" dirty="0" smtClean="0"/>
              <a:t> </a:t>
            </a:r>
            <a:r>
              <a:rPr lang="en-GB" dirty="0" err="1" smtClean="0"/>
              <a:t>rada</a:t>
            </a:r>
            <a:r>
              <a:rPr lang="en-GB" dirty="0" smtClean="0"/>
              <a:t> </a:t>
            </a:r>
            <a:r>
              <a:rPr lang="en-GB" dirty="0" smtClean="0"/>
              <a:t>70% </a:t>
            </a:r>
            <a:r>
              <a:rPr lang="en-GB" dirty="0" smtClean="0"/>
              <a:t>- </a:t>
            </a:r>
            <a:r>
              <a:rPr lang="en-GB" dirty="0" smtClean="0"/>
              <a:t>80% </a:t>
            </a:r>
            <a:endParaRPr lang="en-GB" dirty="0" smtClean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21924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924</TotalTime>
  <Words>1634</Words>
  <Application>Microsoft Office PowerPoint</Application>
  <PresentationFormat>On-screen Show (4:3)</PresentationFormat>
  <Paragraphs>432</Paragraphs>
  <Slides>27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Trek</vt:lpstr>
      <vt:lpstr>MODEL </vt:lpstr>
      <vt:lpstr>PowerPoint Presentation</vt:lpstr>
      <vt:lpstr>PowerPoint Presentation</vt:lpstr>
      <vt:lpstr>PREDHODNA SEZONA</vt:lpstr>
      <vt:lpstr>ZIMSKI MAKROCIKLUS - PERIODIZACIJA</vt:lpstr>
      <vt:lpstr>BROJ NEDELJNIH TRENINGA U MEZOCIKLUSU</vt:lpstr>
      <vt:lpstr>UVODNI PERIOD  20.okt. – 8.nov. </vt:lpstr>
      <vt:lpstr>Nedeljni trening u ciklusu</vt:lpstr>
      <vt:lpstr>Bazični I  period  09. – 29. novembar</vt:lpstr>
      <vt:lpstr>Prva nedelja treninga  u ciklusu</vt:lpstr>
      <vt:lpstr>PowerPoint Presentation</vt:lpstr>
      <vt:lpstr>Treninzi snage </vt:lpstr>
      <vt:lpstr>Treća nedelja treninga u ciklusu</vt:lpstr>
      <vt:lpstr>PowerPoint Presentation</vt:lpstr>
      <vt:lpstr>Opuštajuća nedelja </vt:lpstr>
      <vt:lpstr>Bazični ii Period 7-27. decembar </vt:lpstr>
      <vt:lpstr>Druga nedelja ciklusa – atina </vt:lpstr>
      <vt:lpstr>PowerPoint Presentation</vt:lpstr>
      <vt:lpstr>Opuštajuća nedelja</vt:lpstr>
      <vt:lpstr>Udarni ciklus 4. - 28. januar</vt:lpstr>
      <vt:lpstr>Treća nedelja u ciklusu – kipar (18-24.jan)</vt:lpstr>
      <vt:lpstr>PowerPoint Presentation</vt:lpstr>
      <vt:lpstr>PowerPoint Presentation</vt:lpstr>
      <vt:lpstr>Predtakmičarski ciklus  29. jan. - 9. feb.</vt:lpstr>
      <vt:lpstr>Poslednjih sedam dana pred start                        3.-9.feb.</vt:lpstr>
      <vt:lpstr>PowerPoint Presentation</vt:lpstr>
      <vt:lpstr>Torino 10- feb. 1988. tromeč (DDR-YUG-ITA)</vt:lpstr>
    </vt:vector>
  </TitlesOfParts>
  <Company>Olimpijski komitet Srbije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OKS</dc:creator>
  <cp:lastModifiedBy>venue 2</cp:lastModifiedBy>
  <cp:revision>142</cp:revision>
  <dcterms:created xsi:type="dcterms:W3CDTF">2016-12-15T09:58:56Z</dcterms:created>
  <dcterms:modified xsi:type="dcterms:W3CDTF">2017-05-09T19:41:11Z</dcterms:modified>
</cp:coreProperties>
</file>